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7"/>
  </p:notesMasterIdLst>
  <p:handoutMasterIdLst>
    <p:handoutMasterId r:id="rId58"/>
  </p:handoutMasterIdLst>
  <p:sldIdLst>
    <p:sldId id="462" r:id="rId8"/>
    <p:sldId id="1446" r:id="rId9"/>
    <p:sldId id="1447" r:id="rId10"/>
    <p:sldId id="1505" r:id="rId11"/>
    <p:sldId id="1506" r:id="rId12"/>
    <p:sldId id="1450" r:id="rId13"/>
    <p:sldId id="1528" r:id="rId14"/>
    <p:sldId id="1532" r:id="rId15"/>
    <p:sldId id="1534" r:id="rId16"/>
    <p:sldId id="1536" r:id="rId17"/>
    <p:sldId id="1537" r:id="rId18"/>
    <p:sldId id="1526" r:id="rId19"/>
    <p:sldId id="1551" r:id="rId20"/>
    <p:sldId id="1552" r:id="rId21"/>
    <p:sldId id="1525" r:id="rId22"/>
    <p:sldId id="1475" r:id="rId23"/>
    <p:sldId id="1543" r:id="rId24"/>
    <p:sldId id="1485" r:id="rId25"/>
    <p:sldId id="1509" r:id="rId26"/>
    <p:sldId id="1362" r:id="rId27"/>
    <p:sldId id="1474" r:id="rId28"/>
    <p:sldId id="1541" r:id="rId29"/>
    <p:sldId id="1511" r:id="rId30"/>
    <p:sldId id="1488" r:id="rId31"/>
    <p:sldId id="1341" r:id="rId32"/>
    <p:sldId id="1558" r:id="rId33"/>
    <p:sldId id="1418" r:id="rId34"/>
    <p:sldId id="1342" r:id="rId35"/>
    <p:sldId id="1559" r:id="rId36"/>
    <p:sldId id="1545" r:id="rId37"/>
    <p:sldId id="1479" r:id="rId38"/>
    <p:sldId id="1363" r:id="rId39"/>
    <p:sldId id="1338" r:id="rId40"/>
    <p:sldId id="1546" r:id="rId41"/>
    <p:sldId id="1491" r:id="rId42"/>
    <p:sldId id="1493" r:id="rId43"/>
    <p:sldId id="1494" r:id="rId44"/>
    <p:sldId id="1550" r:id="rId45"/>
    <p:sldId id="1547" r:id="rId46"/>
    <p:sldId id="1501" r:id="rId47"/>
    <p:sldId id="1480" r:id="rId48"/>
    <p:sldId id="1490" r:id="rId49"/>
    <p:sldId id="1548" r:id="rId50"/>
    <p:sldId id="1499" r:id="rId51"/>
    <p:sldId id="1502" r:id="rId52"/>
    <p:sldId id="1549" r:id="rId53"/>
    <p:sldId id="1425" r:id="rId54"/>
    <p:sldId id="355" r:id="rId55"/>
    <p:sldId id="264" r:id="rId56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CCEEC8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49" autoAdjust="0"/>
    <p:restoredTop sz="95852" autoAdjust="0"/>
  </p:normalViewPr>
  <p:slideViewPr>
    <p:cSldViewPr snapToGrid="0">
      <p:cViewPr varScale="1">
        <p:scale>
          <a:sx n="84" d="100"/>
          <a:sy n="84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7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gs" Target="tags/tag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59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2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4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8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5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43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71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8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92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0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120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2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>
            <a:extLst>
              <a:ext uri="{FF2B5EF4-FFF2-40B4-BE49-F238E27FC236}">
                <a16:creationId xmlns:a16="http://schemas.microsoft.com/office/drawing/2014/main" id="{92640F84-972D-4C24-842F-4D6ED292B5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>
            <a:extLst>
              <a:ext uri="{FF2B5EF4-FFF2-40B4-BE49-F238E27FC236}">
                <a16:creationId xmlns:a16="http://schemas.microsoft.com/office/drawing/2014/main" id="{C3296A0D-8A36-48AE-9323-E715773735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类的定义步骤</a:t>
            </a:r>
          </a:p>
        </p:txBody>
      </p:sp>
      <p:sp>
        <p:nvSpPr>
          <p:cNvPr id="88068" name="灯片编号占位符 3">
            <a:extLst>
              <a:ext uri="{FF2B5EF4-FFF2-40B4-BE49-F238E27FC236}">
                <a16:creationId xmlns:a16="http://schemas.microsoft.com/office/drawing/2014/main" id="{81FA5323-5533-4BBB-9E5E-FD42985DA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76277D9-1155-4BE9-ACB1-515DA36AB534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22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0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8611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519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52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A294A6-3C41-40A5-81CA-6821CF2BCE0B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2" r:id="rId16"/>
    <p:sldLayoutId id="2147483716" r:id="rId17"/>
    <p:sldLayoutId id="214748371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jp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25" y="2327019"/>
            <a:ext cx="10541000" cy="1158875"/>
          </a:xfrm>
        </p:spPr>
        <p:txBody>
          <a:bodyPr/>
          <a:lstStyle/>
          <a:p>
            <a:r>
              <a:rPr kumimoji="1" lang="zh-CN" altLang="en-US" dirty="0"/>
              <a:t>面向对象编程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5CC2EB-6C71-3942-D233-5BAF408D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1" y="3818964"/>
            <a:ext cx="3990556" cy="6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680174" y="1613241"/>
            <a:ext cx="6177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/>
              <a:t>class</a:t>
            </a:r>
            <a:r>
              <a:rPr lang="zh-CN" altLang="en-US" sz="1600" dirty="0"/>
              <a:t>也就是</a:t>
            </a:r>
            <a:r>
              <a:rPr lang="zh-CN" altLang="en-US" sz="1600" dirty="0">
                <a:solidFill>
                  <a:srgbClr val="C00000"/>
                </a:solidFill>
              </a:rPr>
              <a:t>类</a:t>
            </a:r>
            <a:r>
              <a:rPr lang="zh-CN" altLang="en-US" sz="1600" dirty="0"/>
              <a:t>，也</a:t>
            </a:r>
            <a:r>
              <a:rPr lang="zh-CN" altLang="en-US" sz="1600" dirty="0">
                <a:solidFill>
                  <a:srgbClr val="C00000"/>
                </a:solidFill>
              </a:rPr>
              <a:t>称为对象的设计图</a:t>
            </a:r>
            <a:r>
              <a:rPr lang="zh-CN" altLang="en-US" sz="1600" dirty="0"/>
              <a:t>（或者</a:t>
            </a:r>
            <a:r>
              <a:rPr lang="zh-CN" altLang="en-US" sz="1600" dirty="0">
                <a:solidFill>
                  <a:srgbClr val="C00000"/>
                </a:solidFill>
              </a:rPr>
              <a:t>对象的模板</a:t>
            </a:r>
            <a:r>
              <a:rPr lang="zh-CN" altLang="en-US" sz="1600" dirty="0"/>
              <a:t>）。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B53228C-6DE5-60CA-D644-124F6A7A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4" y="1014264"/>
            <a:ext cx="9334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A2680DB4-A1EF-2C46-B6C1-4B1B9AD8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426" y="2292929"/>
            <a:ext cx="5310660" cy="277082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90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90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5D8D3C-34C2-6312-B12B-AE5B6CBB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34" y="2292929"/>
            <a:ext cx="2156792" cy="1953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F29658-F00F-A143-824D-61194F7D4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35" y="2292929"/>
            <a:ext cx="2156791" cy="1953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558BF12-703D-9FB9-0D34-DDFB04896E72}"/>
              </a:ext>
            </a:extLst>
          </p:cNvPr>
          <p:cNvSpPr txBox="1"/>
          <p:nvPr/>
        </p:nvSpPr>
        <p:spPr>
          <a:xfrm>
            <a:off x="7041869" y="2782889"/>
            <a:ext cx="76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9ECA0B-5A95-2EFE-F0CB-BE9225FD05E9}"/>
              </a:ext>
            </a:extLst>
          </p:cNvPr>
          <p:cNvSpPr txBox="1"/>
          <p:nvPr/>
        </p:nvSpPr>
        <p:spPr>
          <a:xfrm>
            <a:off x="6882841" y="3164221"/>
            <a:ext cx="1083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1427CD-0760-E220-30C1-9CB7DF6553F1}"/>
              </a:ext>
            </a:extLst>
          </p:cNvPr>
          <p:cNvSpPr txBox="1"/>
          <p:nvPr/>
        </p:nvSpPr>
        <p:spPr>
          <a:xfrm>
            <a:off x="7044357" y="3564456"/>
            <a:ext cx="772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13A781-5BE4-CD66-37C0-48046FA45E99}"/>
              </a:ext>
            </a:extLst>
          </p:cNvPr>
          <p:cNvSpPr txBox="1"/>
          <p:nvPr/>
        </p:nvSpPr>
        <p:spPr>
          <a:xfrm>
            <a:off x="7051811" y="3864133"/>
            <a:ext cx="772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JetBrains Mono"/>
              </a:rPr>
              <a:t>...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3" grpId="0"/>
      <p:bldP spid="2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A2680DB4-A1EF-2C46-B6C1-4B1B9AD8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695" y="2077744"/>
            <a:ext cx="5310660" cy="277082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BD6875-D6D9-40FA-E8C0-503EE57C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5" y="1452414"/>
            <a:ext cx="2035512" cy="184318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680174" y="1613241"/>
            <a:ext cx="6177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/>
              <a:t>class</a:t>
            </a:r>
            <a:r>
              <a:rPr lang="zh-CN" altLang="en-US" sz="1600" dirty="0"/>
              <a:t>也就是</a:t>
            </a:r>
            <a:r>
              <a:rPr lang="zh-CN" altLang="en-US" sz="1600" dirty="0">
                <a:solidFill>
                  <a:srgbClr val="C00000"/>
                </a:solidFill>
              </a:rPr>
              <a:t>类</a:t>
            </a:r>
            <a:r>
              <a:rPr lang="zh-CN" altLang="en-US" sz="1600" dirty="0"/>
              <a:t>，也</a:t>
            </a:r>
            <a:r>
              <a:rPr lang="zh-CN" altLang="en-US" sz="1600" dirty="0">
                <a:solidFill>
                  <a:srgbClr val="C00000"/>
                </a:solidFill>
              </a:rPr>
              <a:t>称为对象的设计图</a:t>
            </a:r>
            <a:r>
              <a:rPr lang="zh-CN" altLang="en-US" sz="1600" dirty="0"/>
              <a:t>（或者</a:t>
            </a:r>
            <a:r>
              <a:rPr lang="zh-CN" altLang="en-US" sz="1600" dirty="0">
                <a:solidFill>
                  <a:srgbClr val="C00000"/>
                </a:solidFill>
              </a:rPr>
              <a:t>对象的模板</a:t>
            </a:r>
            <a:r>
              <a:rPr lang="zh-CN" altLang="en-US" sz="1600" dirty="0"/>
              <a:t>）。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B53228C-6DE5-60CA-D644-124F6A7A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4" y="1014264"/>
            <a:ext cx="9334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DF13A4-3FF5-B051-8243-5577CE22C35F}"/>
              </a:ext>
            </a:extLst>
          </p:cNvPr>
          <p:cNvSpPr txBox="1"/>
          <p:nvPr/>
        </p:nvSpPr>
        <p:spPr>
          <a:xfrm>
            <a:off x="800172" y="2112622"/>
            <a:ext cx="4175716" cy="438171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D5E0EA-6FCB-0693-5B3A-E4306512B879}"/>
              </a:ext>
            </a:extLst>
          </p:cNvPr>
          <p:cNvSpPr txBox="1"/>
          <p:nvPr/>
        </p:nvSpPr>
        <p:spPr>
          <a:xfrm>
            <a:off x="1346759" y="2590668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s1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0ED64C-CE20-5CB3-CF80-C59981A93FF1}"/>
              </a:ext>
            </a:extLst>
          </p:cNvPr>
          <p:cNvSpPr txBox="1"/>
          <p:nvPr/>
        </p:nvSpPr>
        <p:spPr>
          <a:xfrm>
            <a:off x="1346759" y="4330373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仔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62FBB03-6EE7-2FF7-5407-E109F129D0E2}"/>
              </a:ext>
            </a:extLst>
          </p:cNvPr>
          <p:cNvCxnSpPr>
            <a:cxnSpLocks/>
          </p:cNvCxnSpPr>
          <p:nvPr/>
        </p:nvCxnSpPr>
        <p:spPr>
          <a:xfrm>
            <a:off x="2157407" y="4637670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F268298-9086-BE55-C1FC-7673BE9DDC32}"/>
              </a:ext>
            </a:extLst>
          </p:cNvPr>
          <p:cNvCxnSpPr>
            <a:cxnSpLocks/>
          </p:cNvCxnSpPr>
          <p:nvPr/>
        </p:nvCxnSpPr>
        <p:spPr>
          <a:xfrm>
            <a:off x="2175337" y="2879613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67BEA416-8E21-35F9-5915-0EE7DE636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89" y="2642784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9E2D2C-A8C0-F852-9BDB-2DCB535E3C14}"/>
              </a:ext>
            </a:extLst>
          </p:cNvPr>
          <p:cNvSpPr txBox="1"/>
          <p:nvPr/>
        </p:nvSpPr>
        <p:spPr>
          <a:xfrm>
            <a:off x="5573495" y="3110927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播妞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0770FD-F7C1-ECE1-F19C-4FAEDEC532D1}"/>
              </a:ext>
            </a:extLst>
          </p:cNvPr>
          <p:cNvSpPr txBox="1"/>
          <p:nvPr/>
        </p:nvSpPr>
        <p:spPr>
          <a:xfrm>
            <a:off x="5573495" y="3456421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F2D4EA-0DCE-63D8-B766-401A8361C338}"/>
              </a:ext>
            </a:extLst>
          </p:cNvPr>
          <p:cNvSpPr txBox="1"/>
          <p:nvPr/>
        </p:nvSpPr>
        <p:spPr>
          <a:xfrm>
            <a:off x="5587990" y="3801916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11BCEB6-0473-A1D7-8C21-44F688974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38" y="4556363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577D828-3EF1-84CA-8446-45ACFCE65602}"/>
              </a:ext>
            </a:extLst>
          </p:cNvPr>
          <p:cNvSpPr txBox="1"/>
          <p:nvPr/>
        </p:nvSpPr>
        <p:spPr>
          <a:xfrm>
            <a:off x="5522475" y="5018382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仔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A56D26-52D9-1530-EA5A-B96D025451CB}"/>
              </a:ext>
            </a:extLst>
          </p:cNvPr>
          <p:cNvSpPr txBox="1"/>
          <p:nvPr/>
        </p:nvSpPr>
        <p:spPr>
          <a:xfrm>
            <a:off x="5573494" y="5345214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F7F51A-587A-BCC0-9379-30BD64580F64}"/>
              </a:ext>
            </a:extLst>
          </p:cNvPr>
          <p:cNvSpPr txBox="1"/>
          <p:nvPr/>
        </p:nvSpPr>
        <p:spPr>
          <a:xfrm>
            <a:off x="5522475" y="5673275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268B5D-C96A-7201-E125-B1B241381B20}"/>
              </a:ext>
            </a:extLst>
          </p:cNvPr>
          <p:cNvSpPr txBox="1"/>
          <p:nvPr/>
        </p:nvSpPr>
        <p:spPr>
          <a:xfrm>
            <a:off x="9548208" y="1968727"/>
            <a:ext cx="714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F7D17D-CC0C-A6BF-B4B9-642ACBF23818}"/>
              </a:ext>
            </a:extLst>
          </p:cNvPr>
          <p:cNvSpPr txBox="1"/>
          <p:nvPr/>
        </p:nvSpPr>
        <p:spPr>
          <a:xfrm>
            <a:off x="9399706" y="2318683"/>
            <a:ext cx="1011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58E0EA-EF6A-A0FB-A34C-B39FBD7824FD}"/>
              </a:ext>
            </a:extLst>
          </p:cNvPr>
          <p:cNvSpPr txBox="1"/>
          <p:nvPr/>
        </p:nvSpPr>
        <p:spPr>
          <a:xfrm>
            <a:off x="9551774" y="2652500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DEEC74-761A-3233-2269-79C27154F45E}"/>
              </a:ext>
            </a:extLst>
          </p:cNvPr>
          <p:cNvSpPr txBox="1"/>
          <p:nvPr/>
        </p:nvSpPr>
        <p:spPr>
          <a:xfrm>
            <a:off x="9551774" y="2941370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JetBrains Mono"/>
              </a:rPr>
              <a:t>...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18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2EE06F-0895-E1A4-314D-EE802C42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" y="1996138"/>
            <a:ext cx="3292738" cy="2796572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241DA398-FA8D-A7B3-EA29-7C58BBDEB195}"/>
              </a:ext>
            </a:extLst>
          </p:cNvPr>
          <p:cNvSpPr txBox="1">
            <a:spLocks/>
          </p:cNvSpPr>
          <p:nvPr/>
        </p:nvSpPr>
        <p:spPr>
          <a:xfrm>
            <a:off x="3559680" y="1093250"/>
            <a:ext cx="8408385" cy="3281899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、面向对象编程有啥好处？ </a:t>
            </a: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凡事找对象的编程套路，更加符合人类思维习惯，编程也会更直观。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400" dirty="0"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、对象是啥？ 如何得到？</a:t>
            </a: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对象就是一种特殊的数据结构。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对象是用类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new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出来的，有了类就可以创建出对象。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</a:rPr>
              <a:t>3</a:t>
            </a:r>
            <a:r>
              <a:rPr lang="zh-CN" altLang="en-US" sz="1600" dirty="0">
                <a:latin typeface="+mj-ea"/>
              </a:rPr>
              <a:t>、面向对象编程这种套路是咋回事？</a:t>
            </a:r>
            <a:endParaRPr lang="en-US" altLang="zh-CN" sz="1600" dirty="0">
              <a:latin typeface="+mj-ea"/>
            </a:endParaRP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祖师爷认为万物皆对象，谁的数据谁处理。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342883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4B6576-814A-49E3-0E45-296A2BE2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28" y="3457986"/>
            <a:ext cx="2052509" cy="32246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对象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类名();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1E47181-C252-31F5-F806-2D6FE27F719C}"/>
              </a:ext>
            </a:extLst>
          </p:cNvPr>
          <p:cNvSpPr txBox="1"/>
          <p:nvPr/>
        </p:nvSpPr>
        <p:spPr bwMode="auto">
          <a:xfrm>
            <a:off x="4233677" y="3457986"/>
            <a:ext cx="4832831" cy="133472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</a:t>
            </a:r>
            <a:r>
              <a:rPr lang="en-US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变量，</a:t>
            </a:r>
            <a:r>
              <a:rPr lang="zh-CN" altLang="en-US" sz="1100" dirty="0"/>
              <a:t>用来说明对象可以处理什么数据</a:t>
            </a:r>
            <a:br>
              <a:rPr lang="zh-CN" altLang="en-US" sz="1100" dirty="0"/>
            </a:br>
            <a:r>
              <a:rPr lang="zh-CN" altLang="en-US" sz="1100" dirty="0"/>
              <a:t>    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方法，</a:t>
            </a:r>
            <a:r>
              <a:rPr lang="zh-CN" altLang="en-US" sz="1100" dirty="0"/>
              <a:t>描述对象有什么功能，也就是可以对数据进行什么样的处理</a:t>
            </a:r>
            <a:b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...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B8DE6-405C-2680-BD7E-9C579F9F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420" y="5905025"/>
            <a:ext cx="1274567" cy="296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130C8D-7F3D-C0C1-3498-1FAD9C40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013" y="5916638"/>
            <a:ext cx="1210041" cy="2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196768-0ECA-D416-FDCC-D24616C72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6" y="1762285"/>
            <a:ext cx="2776942" cy="36995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1090EC-9A17-A07A-2FA5-274DC4D8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61" y="1602481"/>
            <a:ext cx="5219603" cy="401915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26662DB-FC43-4C5F-076E-B553210A2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20" y="2377545"/>
            <a:ext cx="2776941" cy="22777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594538-1D84-6E7D-C455-600B1444554F}"/>
              </a:ext>
            </a:extLst>
          </p:cNvPr>
          <p:cNvSpPr txBox="1"/>
          <p:nvPr/>
        </p:nvSpPr>
        <p:spPr>
          <a:xfrm>
            <a:off x="5227016" y="3051649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4358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38A496-2AF1-18A6-E11E-2433DAAD6625}"/>
              </a:ext>
            </a:extLst>
          </p:cNvPr>
          <p:cNvSpPr txBox="1"/>
          <p:nvPr/>
        </p:nvSpPr>
        <p:spPr>
          <a:xfrm>
            <a:off x="5227016" y="3362545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华为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E4632D-BDF4-11D5-3A25-EFA8A070A1F8}"/>
              </a:ext>
            </a:extLst>
          </p:cNvPr>
          <p:cNvSpPr txBox="1"/>
          <p:nvPr/>
        </p:nvSpPr>
        <p:spPr>
          <a:xfrm>
            <a:off x="5227016" y="3723734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2000+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2D262-FCAC-9ADD-70B3-0B27CB4ECB26}"/>
              </a:ext>
            </a:extLst>
          </p:cNvPr>
          <p:cNvSpPr txBox="1"/>
          <p:nvPr/>
        </p:nvSpPr>
        <p:spPr>
          <a:xfrm>
            <a:off x="5358653" y="403151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6090AE-47FD-407D-4EA0-8EB945D9FBB2}"/>
              </a:ext>
            </a:extLst>
          </p:cNvPr>
          <p:cNvSpPr txBox="1"/>
          <p:nvPr/>
        </p:nvSpPr>
        <p:spPr>
          <a:xfrm>
            <a:off x="5348369" y="4343417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061CD4-FAB5-679B-23AF-E0256CB68556}"/>
              </a:ext>
            </a:extLst>
          </p:cNvPr>
          <p:cNvSpPr txBox="1"/>
          <p:nvPr/>
        </p:nvSpPr>
        <p:spPr>
          <a:xfrm>
            <a:off x="5315468" y="271666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0ADE4EE-1830-FF33-A812-2FD1DFC4A06F}"/>
              </a:ext>
            </a:extLst>
          </p:cNvPr>
          <p:cNvCxnSpPr/>
          <p:nvPr/>
        </p:nvCxnSpPr>
        <p:spPr>
          <a:xfrm>
            <a:off x="3021574" y="3369919"/>
            <a:ext cx="48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9094803-365D-7F1D-40E3-B63D0A59B72F}"/>
              </a:ext>
            </a:extLst>
          </p:cNvPr>
          <p:cNvCxnSpPr/>
          <p:nvPr/>
        </p:nvCxnSpPr>
        <p:spPr>
          <a:xfrm>
            <a:off x="6339961" y="3362545"/>
            <a:ext cx="48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7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6FA984-5743-B1D6-55CF-35C3E147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22" y="2353448"/>
            <a:ext cx="3688400" cy="25834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BFC1B5-994C-CC34-E852-C8F23EDF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46" y="2374189"/>
            <a:ext cx="4687552" cy="26367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8783E6-CB05-77BA-9E1C-211C64AD0AD6}"/>
              </a:ext>
            </a:extLst>
          </p:cNvPr>
          <p:cNvSpPr txBox="1"/>
          <p:nvPr/>
        </p:nvSpPr>
        <p:spPr>
          <a:xfrm>
            <a:off x="4996594" y="3252385"/>
            <a:ext cx="1591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三好市民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3ABB24-DEAD-B515-BBF9-B6D6EDEEE69B}"/>
              </a:ext>
            </a:extLst>
          </p:cNvPr>
          <p:cNvSpPr txBox="1"/>
          <p:nvPr/>
        </p:nvSpPr>
        <p:spPr>
          <a:xfrm>
            <a:off x="5232543" y="3645150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E2DC47-D39A-84BC-AEE1-4614F3F7AD0B}"/>
              </a:ext>
            </a:extLst>
          </p:cNvPr>
          <p:cNvSpPr txBox="1"/>
          <p:nvPr/>
        </p:nvSpPr>
        <p:spPr>
          <a:xfrm>
            <a:off x="5232542" y="4128820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3D60EE-27D9-71C7-4DC8-CA60718992B5}"/>
              </a:ext>
            </a:extLst>
          </p:cNvPr>
          <p:cNvSpPr txBox="1"/>
          <p:nvPr/>
        </p:nvSpPr>
        <p:spPr>
          <a:xfrm>
            <a:off x="5288078" y="4486377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1E12D9-1684-502B-482C-126C189BB70C}"/>
              </a:ext>
            </a:extLst>
          </p:cNvPr>
          <p:cNvSpPr txBox="1"/>
          <p:nvPr/>
        </p:nvSpPr>
        <p:spPr>
          <a:xfrm>
            <a:off x="5255177" y="285962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5CC7B1C-E99D-6F3F-F64A-E3C74468B6E1}"/>
              </a:ext>
            </a:extLst>
          </p:cNvPr>
          <p:cNvCxnSpPr>
            <a:cxnSpLocks/>
          </p:cNvCxnSpPr>
          <p:nvPr/>
        </p:nvCxnSpPr>
        <p:spPr>
          <a:xfrm>
            <a:off x="6676313" y="3166246"/>
            <a:ext cx="6468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62255-56AE-ADAB-DD06-323DC54264C8}"/>
              </a:ext>
            </a:extLst>
          </p:cNvPr>
          <p:cNvCxnSpPr>
            <a:cxnSpLocks/>
          </p:cNvCxnSpPr>
          <p:nvPr/>
        </p:nvCxnSpPr>
        <p:spPr>
          <a:xfrm flipH="1">
            <a:off x="6676313" y="4128820"/>
            <a:ext cx="6468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57AAAC-9BE5-744F-5382-1B07C883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3" y="2374189"/>
            <a:ext cx="1887487" cy="239953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26577E-A180-961C-F3FD-BFCEFF8D373E}"/>
              </a:ext>
            </a:extLst>
          </p:cNvPr>
          <p:cNvCxnSpPr>
            <a:cxnSpLocks/>
          </p:cNvCxnSpPr>
          <p:nvPr/>
        </p:nvCxnSpPr>
        <p:spPr>
          <a:xfrm>
            <a:off x="1987109" y="3136620"/>
            <a:ext cx="6468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4976269-46B0-2720-1A1B-865CD77851F4}"/>
              </a:ext>
            </a:extLst>
          </p:cNvPr>
          <p:cNvSpPr txBox="1"/>
          <p:nvPr/>
        </p:nvSpPr>
        <p:spPr>
          <a:xfrm>
            <a:off x="5273092" y="4128819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90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51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3" grpId="1"/>
      <p:bldP spid="14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2253" y="728768"/>
            <a:ext cx="4948673" cy="5400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深刻认识面向对象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52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257019" y="857652"/>
            <a:ext cx="349038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多个对象在计算机中的执行原理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7921283" y="1403843"/>
            <a:ext cx="3998968" cy="3097983"/>
            <a:chOff x="6567270" y="1067231"/>
            <a:chExt cx="2398614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018" y="4379152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512030" y="1368759"/>
            <a:ext cx="2117805" cy="3132052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6780070" y="4657368"/>
            <a:ext cx="5136522" cy="1841345"/>
            <a:chOff x="745763" y="3579862"/>
            <a:chExt cx="3492212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763" y="4622269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7985790" y="4814573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833640" y="2160030"/>
            <a:ext cx="1376411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9187526" y="4801240"/>
            <a:ext cx="2648726" cy="127727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name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chinese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printTotalScore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printAverageScore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249332" y="1768875"/>
            <a:ext cx="1567033" cy="224066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199183" y="1501092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279DA9E4-17F3-41B0-A635-935A3A6B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30" y="1374842"/>
            <a:ext cx="5060640" cy="235532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printTotalScore()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printAverageScore()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DEDAC62-6912-47E2-B3E6-B3A066C6C30B}"/>
              </a:ext>
            </a:extLst>
          </p:cNvPr>
          <p:cNvSpPr txBox="1"/>
          <p:nvPr/>
        </p:nvSpPr>
        <p:spPr>
          <a:xfrm>
            <a:off x="190887" y="3806593"/>
            <a:ext cx="5046983" cy="25776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Test {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Student s1 =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chinese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math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9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s1.printTotalScore();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s1.printAverageScore();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Student s2 =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chinese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59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math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99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s2.printTotalScore();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s2.printAverageScore();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9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5862085" y="2347224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5942134" y="2609603"/>
            <a:ext cx="1008329" cy="36624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B72E095-73B1-4055-8F10-9C1A1B527009}"/>
              </a:ext>
            </a:extLst>
          </p:cNvPr>
          <p:cNvSpPr txBox="1"/>
          <p:nvPr/>
        </p:nvSpPr>
        <p:spPr>
          <a:xfrm>
            <a:off x="8294684" y="179153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247CD7E-1FF6-4A2C-99D1-10128F6AAAB6}"/>
              </a:ext>
            </a:extLst>
          </p:cNvPr>
          <p:cNvSpPr/>
          <p:nvPr/>
        </p:nvSpPr>
        <p:spPr>
          <a:xfrm>
            <a:off x="8387822" y="2006655"/>
            <a:ext cx="1080410" cy="31087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5784923" y="1848875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DE2609B-B05F-4533-B0A6-13B64CA8341E}"/>
              </a:ext>
            </a:extLst>
          </p:cNvPr>
          <p:cNvSpPr txBox="1"/>
          <p:nvPr/>
        </p:nvSpPr>
        <p:spPr>
          <a:xfrm>
            <a:off x="8469849" y="203572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null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8A804B-48EE-E87D-56FF-FDB05445799A}"/>
              </a:ext>
            </a:extLst>
          </p:cNvPr>
          <p:cNvSpPr txBox="1"/>
          <p:nvPr/>
        </p:nvSpPr>
        <p:spPr>
          <a:xfrm>
            <a:off x="8289704" y="2371470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8DB9C4F-0E77-436B-1F84-3E963714D1AD}"/>
              </a:ext>
            </a:extLst>
          </p:cNvPr>
          <p:cNvSpPr/>
          <p:nvPr/>
        </p:nvSpPr>
        <p:spPr>
          <a:xfrm>
            <a:off x="8382842" y="2586595"/>
            <a:ext cx="1085390" cy="315289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145437-D836-6EDB-8C9C-CBAE545695C6}"/>
              </a:ext>
            </a:extLst>
          </p:cNvPr>
          <p:cNvSpPr txBox="1"/>
          <p:nvPr/>
        </p:nvSpPr>
        <p:spPr>
          <a:xfrm>
            <a:off x="8464869" y="261566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2244007-76CB-3895-69A3-A095A3DE72F4}"/>
              </a:ext>
            </a:extLst>
          </p:cNvPr>
          <p:cNvSpPr txBox="1"/>
          <p:nvPr/>
        </p:nvSpPr>
        <p:spPr>
          <a:xfrm>
            <a:off x="8289704" y="2971914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F7D60B0-EACF-10F3-C280-9B77440E8DA0}"/>
              </a:ext>
            </a:extLst>
          </p:cNvPr>
          <p:cNvSpPr/>
          <p:nvPr/>
        </p:nvSpPr>
        <p:spPr>
          <a:xfrm>
            <a:off x="8382842" y="3187039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E0FE7CA-9A97-E5CE-67C5-F20C041B6CBA}"/>
              </a:ext>
            </a:extLst>
          </p:cNvPr>
          <p:cNvSpPr txBox="1"/>
          <p:nvPr/>
        </p:nvSpPr>
        <p:spPr>
          <a:xfrm>
            <a:off x="8461862" y="3215277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F0D5DEE-3CB4-2E46-370F-2E0B481CD8DE}"/>
              </a:ext>
            </a:extLst>
          </p:cNvPr>
          <p:cNvSpPr/>
          <p:nvPr/>
        </p:nvSpPr>
        <p:spPr>
          <a:xfrm>
            <a:off x="179288" y="3975897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31512E2-94C1-7161-CA1A-C6E1DBB9A59B}"/>
              </a:ext>
            </a:extLst>
          </p:cNvPr>
          <p:cNvSpPr/>
          <p:nvPr/>
        </p:nvSpPr>
        <p:spPr>
          <a:xfrm>
            <a:off x="190886" y="4165754"/>
            <a:ext cx="5046982" cy="1477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9682B4A-3664-2DA7-395F-0EFACB643F52}"/>
              </a:ext>
            </a:extLst>
          </p:cNvPr>
          <p:cNvSpPr/>
          <p:nvPr/>
        </p:nvSpPr>
        <p:spPr>
          <a:xfrm>
            <a:off x="200424" y="4313541"/>
            <a:ext cx="5046983" cy="39673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/>
          <p:nvPr/>
        </p:nvCxnSpPr>
        <p:spPr>
          <a:xfrm>
            <a:off x="8239154" y="3647425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8290937" y="3701598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</p:cNvCxnSpPr>
          <p:nvPr/>
        </p:nvCxnSpPr>
        <p:spPr>
          <a:xfrm>
            <a:off x="9247017" y="3892370"/>
            <a:ext cx="0" cy="908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</p:cNvCxnSpPr>
          <p:nvPr/>
        </p:nvCxnSpPr>
        <p:spPr>
          <a:xfrm flipV="1">
            <a:off x="6680673" y="1764167"/>
            <a:ext cx="1568659" cy="661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6EB4C74-773E-0E4D-9ABF-8A69D0E2101B}"/>
              </a:ext>
            </a:extLst>
          </p:cNvPr>
          <p:cNvSpPr txBox="1"/>
          <p:nvPr/>
        </p:nvSpPr>
        <p:spPr>
          <a:xfrm>
            <a:off x="8576561" y="2035728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播妞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AE76A86-BAB9-913E-CDB8-CE91A9DCF42A}"/>
              </a:ext>
            </a:extLst>
          </p:cNvPr>
          <p:cNvSpPr txBox="1"/>
          <p:nvPr/>
        </p:nvSpPr>
        <p:spPr>
          <a:xfrm>
            <a:off x="8649029" y="2625386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D444E7FB-46AF-9A85-B683-94537E630554}"/>
              </a:ext>
            </a:extLst>
          </p:cNvPr>
          <p:cNvSpPr txBox="1"/>
          <p:nvPr/>
        </p:nvSpPr>
        <p:spPr>
          <a:xfrm>
            <a:off x="8631316" y="3225497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7C7FE31-B9A5-9894-C090-76273E3FB999}"/>
              </a:ext>
            </a:extLst>
          </p:cNvPr>
          <p:cNvSpPr/>
          <p:nvPr/>
        </p:nvSpPr>
        <p:spPr>
          <a:xfrm>
            <a:off x="190884" y="4710271"/>
            <a:ext cx="5046982" cy="33653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5879122" y="3180947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5959171" y="3443326"/>
            <a:ext cx="1008329" cy="36624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DA8BDD-1731-A1EA-0BB5-E684AAAC87F6}"/>
              </a:ext>
            </a:extLst>
          </p:cNvPr>
          <p:cNvSpPr/>
          <p:nvPr/>
        </p:nvSpPr>
        <p:spPr>
          <a:xfrm>
            <a:off x="10152054" y="1768875"/>
            <a:ext cx="1567033" cy="223144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62154CC-C929-C6D9-BCFE-1C1842C411AD}"/>
              </a:ext>
            </a:extLst>
          </p:cNvPr>
          <p:cNvSpPr txBox="1"/>
          <p:nvPr/>
        </p:nvSpPr>
        <p:spPr>
          <a:xfrm>
            <a:off x="10101905" y="1501092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618A406-E68D-331E-5925-F899ACAB383A}"/>
              </a:ext>
            </a:extLst>
          </p:cNvPr>
          <p:cNvSpPr txBox="1"/>
          <p:nvPr/>
        </p:nvSpPr>
        <p:spPr>
          <a:xfrm>
            <a:off x="10197406" y="179153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C228277A-468A-6819-4F5C-ACF22367D1D4}"/>
              </a:ext>
            </a:extLst>
          </p:cNvPr>
          <p:cNvSpPr/>
          <p:nvPr/>
        </p:nvSpPr>
        <p:spPr>
          <a:xfrm>
            <a:off x="10290544" y="2006655"/>
            <a:ext cx="1080410" cy="32407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95DFDE2-4F4B-B2C8-DE5E-811FFFDCEE18}"/>
              </a:ext>
            </a:extLst>
          </p:cNvPr>
          <p:cNvSpPr txBox="1"/>
          <p:nvPr/>
        </p:nvSpPr>
        <p:spPr>
          <a:xfrm>
            <a:off x="10372571" y="203572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null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AE1E9733-C105-4929-EEFB-2FEB8D98F9E5}"/>
              </a:ext>
            </a:extLst>
          </p:cNvPr>
          <p:cNvSpPr txBox="1"/>
          <p:nvPr/>
        </p:nvSpPr>
        <p:spPr>
          <a:xfrm>
            <a:off x="10192426" y="2371470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2F7D2536-4CEE-C5A1-2450-C666232CC6C1}"/>
              </a:ext>
            </a:extLst>
          </p:cNvPr>
          <p:cNvSpPr/>
          <p:nvPr/>
        </p:nvSpPr>
        <p:spPr>
          <a:xfrm>
            <a:off x="10285564" y="2586595"/>
            <a:ext cx="1085390" cy="30579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104F13-FF83-C0E1-A0B9-B0269B2C46B9}"/>
              </a:ext>
            </a:extLst>
          </p:cNvPr>
          <p:cNvSpPr txBox="1"/>
          <p:nvPr/>
        </p:nvSpPr>
        <p:spPr>
          <a:xfrm>
            <a:off x="10367591" y="261566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95034560-4875-AD47-FEFA-DB035B6FBA6D}"/>
              </a:ext>
            </a:extLst>
          </p:cNvPr>
          <p:cNvSpPr txBox="1"/>
          <p:nvPr/>
        </p:nvSpPr>
        <p:spPr>
          <a:xfrm>
            <a:off x="10192426" y="2971914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47F639B9-D3EC-1B64-FAC8-D88025C33B02}"/>
              </a:ext>
            </a:extLst>
          </p:cNvPr>
          <p:cNvSpPr/>
          <p:nvPr/>
        </p:nvSpPr>
        <p:spPr>
          <a:xfrm>
            <a:off x="10285564" y="3187039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ED5105-CEDC-797D-1686-FBEF0A183DD2}"/>
              </a:ext>
            </a:extLst>
          </p:cNvPr>
          <p:cNvSpPr txBox="1"/>
          <p:nvPr/>
        </p:nvSpPr>
        <p:spPr>
          <a:xfrm>
            <a:off x="10364584" y="3215277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E2CF629-59D4-7613-9598-595B8D38007E}"/>
              </a:ext>
            </a:extLst>
          </p:cNvPr>
          <p:cNvCxnSpPr/>
          <p:nvPr/>
        </p:nvCxnSpPr>
        <p:spPr>
          <a:xfrm>
            <a:off x="10141876" y="3647425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D107CBA-BD7E-BF89-96E7-3DB56B7DBF02}"/>
              </a:ext>
            </a:extLst>
          </p:cNvPr>
          <p:cNvCxnSpPr>
            <a:cxnSpLocks/>
            <a:stCxn id="86" idx="2"/>
          </p:cNvCxnSpPr>
          <p:nvPr/>
        </p:nvCxnSpPr>
        <p:spPr>
          <a:xfrm flipH="1">
            <a:off x="9287827" y="3923229"/>
            <a:ext cx="1631135" cy="8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</p:cNvCxnSpPr>
          <p:nvPr/>
        </p:nvCxnSpPr>
        <p:spPr>
          <a:xfrm flipV="1">
            <a:off x="6729390" y="1786554"/>
            <a:ext cx="3422664" cy="1425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>
            <a:extLst>
              <a:ext uri="{FF2B5EF4-FFF2-40B4-BE49-F238E27FC236}">
                <a16:creationId xmlns:a16="http://schemas.microsoft.com/office/drawing/2014/main" id="{D7A74BEB-5558-13EB-FE92-CDE9B0E2ED7B}"/>
              </a:ext>
            </a:extLst>
          </p:cNvPr>
          <p:cNvSpPr txBox="1"/>
          <p:nvPr/>
        </p:nvSpPr>
        <p:spPr>
          <a:xfrm>
            <a:off x="10479283" y="2035728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“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</a:t>
            </a:r>
            <a:r>
              <a:rPr lang="zh-CN" altLang="en-US" sz="12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D326FCBC-ECD9-1979-3A28-6B17F75E10F4}"/>
              </a:ext>
            </a:extLst>
          </p:cNvPr>
          <p:cNvSpPr txBox="1"/>
          <p:nvPr/>
        </p:nvSpPr>
        <p:spPr>
          <a:xfrm>
            <a:off x="10551751" y="2625386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59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D83ABE2A-9660-2E1B-444D-24D0C180BC54}"/>
              </a:ext>
            </a:extLst>
          </p:cNvPr>
          <p:cNvSpPr txBox="1"/>
          <p:nvPr/>
        </p:nvSpPr>
        <p:spPr>
          <a:xfrm>
            <a:off x="10534038" y="3225497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99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2093546D-E677-221A-EE94-6CC3A7104355}"/>
              </a:ext>
            </a:extLst>
          </p:cNvPr>
          <p:cNvSpPr/>
          <p:nvPr/>
        </p:nvSpPr>
        <p:spPr>
          <a:xfrm>
            <a:off x="169002" y="5168539"/>
            <a:ext cx="5046983" cy="13217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6840105-741C-516F-4E1C-F88D18EB572D}"/>
              </a:ext>
            </a:extLst>
          </p:cNvPr>
          <p:cNvSpPr/>
          <p:nvPr/>
        </p:nvSpPr>
        <p:spPr>
          <a:xfrm>
            <a:off x="152653" y="5292772"/>
            <a:ext cx="5046983" cy="4135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A41663C-0FE4-BDA8-E89E-59AD617EA14E}"/>
              </a:ext>
            </a:extLst>
          </p:cNvPr>
          <p:cNvSpPr/>
          <p:nvPr/>
        </p:nvSpPr>
        <p:spPr>
          <a:xfrm>
            <a:off x="152653" y="5739174"/>
            <a:ext cx="5046982" cy="27428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D34D59C-42BC-DB82-3751-F36212C7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68" y="4747348"/>
            <a:ext cx="1623370" cy="225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0F2AB8-75FF-9BB9-7E76-720F446C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68" y="5119595"/>
            <a:ext cx="1757256" cy="21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59E202D-D077-06A7-CDA6-0C00376A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168" y="5616377"/>
            <a:ext cx="1598268" cy="2343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381A428-4667-D139-447B-5F2A40FF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8" y="5974999"/>
            <a:ext cx="1656843" cy="2343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3E188191-AC59-7ECD-A91A-A5CBAC0584CE}"/>
              </a:ext>
            </a:extLst>
          </p:cNvPr>
          <p:cNvSpPr txBox="1"/>
          <p:nvPr/>
        </p:nvSpPr>
        <p:spPr>
          <a:xfrm>
            <a:off x="10195215" y="3692397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CA3CD25-B21F-CA4B-DD76-7D65966EC475}"/>
              </a:ext>
            </a:extLst>
          </p:cNvPr>
          <p:cNvSpPr txBox="1"/>
          <p:nvPr/>
        </p:nvSpPr>
        <p:spPr>
          <a:xfrm>
            <a:off x="8200875" y="149912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5B6EED6-46D2-141A-BE6A-C8BF2D0E94CC}"/>
              </a:ext>
            </a:extLst>
          </p:cNvPr>
          <p:cNvSpPr txBox="1"/>
          <p:nvPr/>
        </p:nvSpPr>
        <p:spPr>
          <a:xfrm>
            <a:off x="10111245" y="1505995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18672 0.17153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856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33893 0.29537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14769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14" grpId="0"/>
      <p:bldP spid="14" grpId="1"/>
      <p:bldP spid="49" grpId="0"/>
      <p:bldP spid="50" grpId="0" animBg="1"/>
      <p:bldP spid="88" grpId="0"/>
      <p:bldP spid="89" grpId="0" animBg="1"/>
      <p:bldP spid="96" grpId="0"/>
      <p:bldP spid="99" grpId="0"/>
      <p:bldP spid="99" grpId="1"/>
      <p:bldP spid="78" grpId="0"/>
      <p:bldP spid="79" grpId="0" animBg="1"/>
      <p:bldP spid="80" grpId="0"/>
      <p:bldP spid="80" grpId="1"/>
      <p:bldP spid="82" grpId="0"/>
      <p:bldP spid="84" grpId="0" animBg="1"/>
      <p:bldP spid="85" grpId="0"/>
      <p:bldP spid="85" grpId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8" grpId="0"/>
      <p:bldP spid="127" grpId="0"/>
      <p:bldP spid="128" grpId="0"/>
      <p:bldP spid="131" grpId="0"/>
      <p:bldP spid="132" grpId="0" animBg="1"/>
      <p:bldP spid="132" grpId="1" animBg="1"/>
      <p:bldP spid="177" grpId="0"/>
      <p:bldP spid="178" grpId="0" animBg="1"/>
      <p:bldP spid="179" grpId="0" animBg="1"/>
      <p:bldP spid="180" grpId="0"/>
      <p:bldP spid="180" grpId="1"/>
      <p:bldP spid="181" grpId="0"/>
      <p:bldP spid="182" grpId="0" animBg="1"/>
      <p:bldP spid="183" grpId="0"/>
      <p:bldP spid="183" grpId="1"/>
      <p:bldP spid="184" grpId="0"/>
      <p:bldP spid="185" grpId="0" animBg="1"/>
      <p:bldP spid="186" grpId="0"/>
      <p:bldP spid="186" grpId="1"/>
      <p:bldP spid="187" grpId="0"/>
      <p:bldP spid="188" grpId="0" animBg="1"/>
      <p:bldP spid="189" grpId="0"/>
      <p:bldP spid="189" grpId="1"/>
      <p:bldP spid="194" grpId="0"/>
      <p:bldP spid="195" grpId="0"/>
      <p:bldP spid="196" grpId="0"/>
      <p:bldP spid="200" grpId="0" animBg="1"/>
      <p:bldP spid="200" grpId="1" animBg="1"/>
      <p:bldP spid="201" grpId="0" animBg="1"/>
      <p:bldP spid="201" grpId="1" animBg="1"/>
      <p:bldP spid="203" grpId="0" animBg="1"/>
      <p:bldP spid="203" grpId="1" animBg="1"/>
      <p:bldP spid="86" grpId="0"/>
      <p:bldP spid="93" grpId="0"/>
      <p:bldP spid="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310497" y="1404031"/>
            <a:ext cx="7262071" cy="426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对象在计算机中的执行原理是怎么回事？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s1 = new Student();</a:t>
            </a: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每次</a:t>
            </a: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，就是在堆内存中开辟一块内存区域代表一个学生对象。</a:t>
            </a:r>
            <a:endParaRPr kumimoji="1" lang="en-US" altLang="zh-CN" sz="15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s1</a:t>
            </a:r>
            <a:r>
              <a:rPr kumimoji="1" lang="zh-CN" altLang="en-US" sz="15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变量里面记住的是学生对象的地址。</a:t>
            </a:r>
            <a:endParaRPr kumimoji="1" lang="en-US" altLang="zh-CN" sz="15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300000"/>
              </a:lnSpc>
            </a:pP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300000"/>
              </a:lnSpc>
            </a:pP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39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3899884" y="1575351"/>
            <a:ext cx="7880809" cy="2273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、如何识别引用类型的变量？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s1 = new Student();  </a:t>
            </a: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s1</a:t>
            </a: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变量中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存储的是对象的地址，因此变量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s1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也称为引用类型的变量。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E4B9FB-03B3-7B37-56B6-55D132ED2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6" y="2712233"/>
            <a:ext cx="1950448" cy="1950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3C5159-63F7-0F56-A331-CE4A281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05" y="1811325"/>
            <a:ext cx="2032459" cy="5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074" y="603176"/>
            <a:ext cx="4841582" cy="53016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28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F09EF8-DA20-49BA-ADF8-607F07FE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87" y="1730816"/>
            <a:ext cx="5639302" cy="6593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729618-7035-41F7-980B-561AFC74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132" y="3105496"/>
            <a:ext cx="2398062" cy="32430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C0360D-83A1-4599-B20E-26B7B9A7D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43" y="2608795"/>
            <a:ext cx="874401" cy="4967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F96658-9798-451F-A199-BDCB4A22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194" y="4536214"/>
            <a:ext cx="1338878" cy="4332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1B1AAD-0021-4949-BE85-8CCD605DC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717" y="5409615"/>
            <a:ext cx="1338878" cy="3898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4925073-030A-4734-93C4-40589A7F0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334" y="3769659"/>
            <a:ext cx="623822" cy="3586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1193CD-9F2C-49A1-B216-F0E0698C04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239" y="4536214"/>
            <a:ext cx="3120574" cy="4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FA431958-9769-49E8-A053-E176C9ED004B}"/>
              </a:ext>
            </a:extLst>
          </p:cNvPr>
          <p:cNvSpPr txBox="1"/>
          <p:nvPr/>
        </p:nvSpPr>
        <p:spPr>
          <a:xfrm>
            <a:off x="806214" y="1352298"/>
            <a:ext cx="9960640" cy="52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类名建议用英文单词，首字母大写，满足驼峰模式，且要有意义，比如：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Car…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类中定义的变量也称为成员变量（对象的属性），类中定义的方法也称为成员方法（对象的行为）。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成员变量本身存在默认值，同学们在定义成员变量时一般来说不需要赋初始值（没有意义）。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一个代码文件中，可以写多个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类，但只能一个用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修饰的类名必须成为代码文件名。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对象与对象之间的数据不会相互影响，但多个变量指向同一个对象时就会相互影响了。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如果某个对象没有一个变量引用它，则该对象无法被操作了，该对象会成为所谓的垃圾对象。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C5AAFA-B8F3-8169-CAE2-40E1BF06FC58}"/>
              </a:ext>
            </a:extLst>
          </p:cNvPr>
          <p:cNvSpPr txBox="1"/>
          <p:nvPr/>
        </p:nvSpPr>
        <p:spPr>
          <a:xfrm>
            <a:off x="5507435" y="2794781"/>
            <a:ext cx="2737150" cy="3845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数据类型 变量名称 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值；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400" b="1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71D394A-0AEA-594B-BF00-CB3028F0C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61007"/>
              </p:ext>
            </p:extLst>
          </p:nvPr>
        </p:nvGraphicFramePr>
        <p:xfrm>
          <a:off x="1109668" y="2792662"/>
          <a:ext cx="4206324" cy="1819331"/>
        </p:xfrm>
        <a:graphic>
          <a:graphicData uri="http://schemas.openxmlformats.org/drawingml/2006/table">
            <a:tbl>
              <a:tblPr/>
              <a:tblGrid>
                <a:gridCol w="1049398">
                  <a:extLst>
                    <a:ext uri="{9D8B030D-6E8A-4147-A177-3AD203B41FA5}">
                      <a16:colId xmlns:a16="http://schemas.microsoft.com/office/drawing/2014/main" val="1317796171"/>
                    </a:ext>
                  </a:extLst>
                </a:gridCol>
                <a:gridCol w="2501940">
                  <a:extLst>
                    <a:ext uri="{9D8B030D-6E8A-4147-A177-3AD203B41FA5}">
                      <a16:colId xmlns:a16="http://schemas.microsoft.com/office/drawing/2014/main" val="69480976"/>
                    </a:ext>
                  </a:extLst>
                </a:gridCol>
                <a:gridCol w="654986">
                  <a:extLst>
                    <a:ext uri="{9D8B030D-6E8A-4147-A177-3AD203B41FA5}">
                      <a16:colId xmlns:a16="http://schemas.microsoft.com/office/drawing/2014/main" val="1189803003"/>
                    </a:ext>
                  </a:extLst>
                </a:gridCol>
              </a:tblGrid>
              <a:tr h="4026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+mn-ea"/>
                        </a:rPr>
                        <a:t>数据类型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+mn-ea"/>
                        </a:rPr>
                        <a:t>明细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+mn-ea"/>
                        </a:rPr>
                        <a:t>默认值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042233"/>
                  </a:ext>
                </a:extLst>
              </a:tr>
              <a:tr h="354165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基本类型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byte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short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char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0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999415"/>
                  </a:ext>
                </a:extLst>
              </a:tr>
              <a:tr h="354165">
                <a:tc v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整数常量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float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double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0.0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36620"/>
                  </a:ext>
                </a:extLst>
              </a:tr>
              <a:tr h="354165">
                <a:tc v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字符常量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09409"/>
                  </a:ext>
                </a:extLst>
              </a:tr>
              <a:tr h="354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引用类型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数组、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String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阿里巴巴普惠体" panose="00020600040101010101" pitchFamily="18" charset="-122"/>
                        </a:rPr>
                        <a:t>null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670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98C84CA-3294-4EFF-243B-387DAB094D10}"/>
              </a:ext>
            </a:extLst>
          </p:cNvPr>
          <p:cNvSpPr txBox="1"/>
          <p:nvPr/>
        </p:nvSpPr>
        <p:spPr>
          <a:xfrm>
            <a:off x="3609123" y="2342647"/>
            <a:ext cx="273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8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23269 -0.197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1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24C27898-2411-4CE1-3B02-B9E64FBC2CF2}"/>
              </a:ext>
            </a:extLst>
          </p:cNvPr>
          <p:cNvSpPr txBox="1"/>
          <p:nvPr/>
        </p:nvSpPr>
        <p:spPr>
          <a:xfrm>
            <a:off x="227036" y="3719554"/>
            <a:ext cx="5080572" cy="277082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Test2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Student s1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把学生类型的变量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赋值给了学生类型的变量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s2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s2 = s1;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lang="en-US" altLang="zh-CN" sz="9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45022" y="111095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7921283" y="1403843"/>
            <a:ext cx="3998968" cy="3097983"/>
            <a:chOff x="6567270" y="1067231"/>
            <a:chExt cx="2398614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018" y="4379152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448084" y="1361036"/>
            <a:ext cx="2117805" cy="3132052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6780070" y="4657368"/>
            <a:ext cx="5136522" cy="1841345"/>
            <a:chOff x="745763" y="3579862"/>
            <a:chExt cx="3492212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763" y="4622269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7985790" y="4814573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2.class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824768" y="1948754"/>
            <a:ext cx="1376411" cy="212365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9187526" y="4801240"/>
            <a:ext cx="2648726" cy="127727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name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chinese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printTotalScore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printAverageScore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354335" y="1794281"/>
            <a:ext cx="2452306" cy="223144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271419" y="1495737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279DA9E4-17F3-41B0-A635-935A3A6B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5" y="1289996"/>
            <a:ext cx="5060640" cy="235532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printTotalScore()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printAverageScore()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5853213" y="2135948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5933262" y="2398327"/>
            <a:ext cx="1008329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B72E095-73B1-4055-8F10-9C1A1B527009}"/>
              </a:ext>
            </a:extLst>
          </p:cNvPr>
          <p:cNvSpPr txBox="1"/>
          <p:nvPr/>
        </p:nvSpPr>
        <p:spPr>
          <a:xfrm>
            <a:off x="8947301" y="182612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247CD7E-1FF6-4A2C-99D1-10128F6AAAB6}"/>
              </a:ext>
            </a:extLst>
          </p:cNvPr>
          <p:cNvSpPr/>
          <p:nvPr/>
        </p:nvSpPr>
        <p:spPr>
          <a:xfrm>
            <a:off x="9040439" y="2041245"/>
            <a:ext cx="956866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5776051" y="1637599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DE2609B-B05F-4533-B0A6-13B64CA8341E}"/>
              </a:ext>
            </a:extLst>
          </p:cNvPr>
          <p:cNvSpPr txBox="1"/>
          <p:nvPr/>
        </p:nvSpPr>
        <p:spPr>
          <a:xfrm>
            <a:off x="9122466" y="207031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null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8A804B-48EE-E87D-56FF-FDB05445799A}"/>
              </a:ext>
            </a:extLst>
          </p:cNvPr>
          <p:cNvSpPr txBox="1"/>
          <p:nvPr/>
        </p:nvSpPr>
        <p:spPr>
          <a:xfrm>
            <a:off x="8942321" y="2406060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8DB9C4F-0E77-436B-1F84-3E963714D1AD}"/>
              </a:ext>
            </a:extLst>
          </p:cNvPr>
          <p:cNvSpPr/>
          <p:nvPr/>
        </p:nvSpPr>
        <p:spPr>
          <a:xfrm>
            <a:off x="9035459" y="2621185"/>
            <a:ext cx="967542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145437-D836-6EDB-8C9C-CBAE545695C6}"/>
              </a:ext>
            </a:extLst>
          </p:cNvPr>
          <p:cNvSpPr txBox="1"/>
          <p:nvPr/>
        </p:nvSpPr>
        <p:spPr>
          <a:xfrm>
            <a:off x="9117486" y="2650259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2244007-76CB-3895-69A3-A095A3DE72F4}"/>
              </a:ext>
            </a:extLst>
          </p:cNvPr>
          <p:cNvSpPr txBox="1"/>
          <p:nvPr/>
        </p:nvSpPr>
        <p:spPr>
          <a:xfrm>
            <a:off x="8942321" y="3006504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F7D60B0-EACF-10F3-C280-9B77440E8DA0}"/>
              </a:ext>
            </a:extLst>
          </p:cNvPr>
          <p:cNvSpPr/>
          <p:nvPr/>
        </p:nvSpPr>
        <p:spPr>
          <a:xfrm>
            <a:off x="9035459" y="3221629"/>
            <a:ext cx="967541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E0FE7CA-9A97-E5CE-67C5-F20C041B6CBA}"/>
              </a:ext>
            </a:extLst>
          </p:cNvPr>
          <p:cNvSpPr txBox="1"/>
          <p:nvPr/>
        </p:nvSpPr>
        <p:spPr>
          <a:xfrm>
            <a:off x="9114479" y="3249867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F0D5DEE-3CB4-2E46-370F-2E0B481CD8DE}"/>
              </a:ext>
            </a:extLst>
          </p:cNvPr>
          <p:cNvSpPr/>
          <p:nvPr/>
        </p:nvSpPr>
        <p:spPr>
          <a:xfrm>
            <a:off x="214948" y="4021526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31512E2-94C1-7161-CA1A-C6E1DBB9A59B}"/>
              </a:ext>
            </a:extLst>
          </p:cNvPr>
          <p:cNvSpPr/>
          <p:nvPr/>
        </p:nvSpPr>
        <p:spPr>
          <a:xfrm>
            <a:off x="241592" y="4235977"/>
            <a:ext cx="5046982" cy="1477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9682B4A-3664-2DA7-395F-0EFACB643F52}"/>
              </a:ext>
            </a:extLst>
          </p:cNvPr>
          <p:cNvSpPr/>
          <p:nvPr/>
        </p:nvSpPr>
        <p:spPr>
          <a:xfrm>
            <a:off x="212613" y="4446323"/>
            <a:ext cx="5046983" cy="13217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8F68F5D-FF9E-A5DD-864D-FB12D9D45678}"/>
              </a:ext>
            </a:extLst>
          </p:cNvPr>
          <p:cNvSpPr/>
          <p:nvPr/>
        </p:nvSpPr>
        <p:spPr>
          <a:xfrm>
            <a:off x="227934" y="4634376"/>
            <a:ext cx="5046983" cy="13217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>
            <a:cxnSpLocks/>
          </p:cNvCxnSpPr>
          <p:nvPr/>
        </p:nvCxnSpPr>
        <p:spPr>
          <a:xfrm flipV="1">
            <a:off x="8354334" y="3645321"/>
            <a:ext cx="2452307" cy="55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8734469" y="3698960"/>
            <a:ext cx="2010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105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105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</p:cNvCxnSpPr>
          <p:nvPr/>
        </p:nvCxnSpPr>
        <p:spPr>
          <a:xfrm>
            <a:off x="9196275" y="3945085"/>
            <a:ext cx="0" cy="8498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</p:cNvCxnSpPr>
          <p:nvPr/>
        </p:nvCxnSpPr>
        <p:spPr>
          <a:xfrm flipV="1">
            <a:off x="6671801" y="1772736"/>
            <a:ext cx="1682533" cy="494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6EB4C74-773E-0E4D-9ABF-8A69D0E2101B}"/>
              </a:ext>
            </a:extLst>
          </p:cNvPr>
          <p:cNvSpPr txBox="1"/>
          <p:nvPr/>
        </p:nvSpPr>
        <p:spPr>
          <a:xfrm>
            <a:off x="9229178" y="2070318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播妞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5870250" y="2969671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5933261" y="3234088"/>
            <a:ext cx="1008329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  <a:stCxn id="177" idx="3"/>
          </p:cNvCxnSpPr>
          <p:nvPr/>
        </p:nvCxnSpPr>
        <p:spPr>
          <a:xfrm flipV="1">
            <a:off x="6797107" y="1826120"/>
            <a:ext cx="1557227" cy="1270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7EE84E03-3B32-A595-D7B4-1668D59844CE}"/>
              </a:ext>
            </a:extLst>
          </p:cNvPr>
          <p:cNvSpPr txBox="1"/>
          <p:nvPr/>
        </p:nvSpPr>
        <p:spPr>
          <a:xfrm>
            <a:off x="5887560" y="2429883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43AE7EC-3AF7-1132-94B8-F7990BBA5F32}"/>
              </a:ext>
            </a:extLst>
          </p:cNvPr>
          <p:cNvSpPr txBox="1"/>
          <p:nvPr/>
        </p:nvSpPr>
        <p:spPr>
          <a:xfrm>
            <a:off x="9296410" y="2079769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</a:t>
            </a:r>
            <a:r>
              <a:rPr lang="zh-CN" altLang="en-US" sz="12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F53B43B-F670-2F07-6806-A23F20C30EF1}"/>
              </a:ext>
            </a:extLst>
          </p:cNvPr>
          <p:cNvSpPr/>
          <p:nvPr/>
        </p:nvSpPr>
        <p:spPr>
          <a:xfrm>
            <a:off x="222238" y="5252738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B47C9CC-2DB8-752E-961D-6521D837A91A}"/>
              </a:ext>
            </a:extLst>
          </p:cNvPr>
          <p:cNvSpPr/>
          <p:nvPr/>
        </p:nvSpPr>
        <p:spPr>
          <a:xfrm>
            <a:off x="241592" y="5446473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B98A3F8-1AD7-2A2B-B0E7-A20C6EB8D5EA}"/>
              </a:ext>
            </a:extLst>
          </p:cNvPr>
          <p:cNvSpPr/>
          <p:nvPr/>
        </p:nvSpPr>
        <p:spPr>
          <a:xfrm>
            <a:off x="214948" y="5846142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5F269B9-563B-5C35-CCDE-AB6FD6F53E26}"/>
              </a:ext>
            </a:extLst>
          </p:cNvPr>
          <p:cNvSpPr txBox="1"/>
          <p:nvPr/>
        </p:nvSpPr>
        <p:spPr>
          <a:xfrm>
            <a:off x="8271419" y="1495736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DBF7BD5-4A02-D3F6-CC94-5A6E20020534}"/>
              </a:ext>
            </a:extLst>
          </p:cNvPr>
          <p:cNvSpPr txBox="1"/>
          <p:nvPr/>
        </p:nvSpPr>
        <p:spPr>
          <a:xfrm>
            <a:off x="5784983" y="5289481"/>
            <a:ext cx="62328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播仔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CC94334-1921-D797-DFF1-7598B8E3C0B9}"/>
              </a:ext>
            </a:extLst>
          </p:cNvPr>
          <p:cNvSpPr txBox="1"/>
          <p:nvPr/>
        </p:nvSpPr>
        <p:spPr>
          <a:xfrm>
            <a:off x="5776051" y="4800055"/>
            <a:ext cx="62328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播妞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D1D7B-CE4D-2C89-7D36-1FEBE838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3" y="850923"/>
            <a:ext cx="6502277" cy="3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5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-0.19492 0.1363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675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2.96296E-6 L -0.00079 0.12662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14" grpId="0"/>
      <p:bldP spid="14" grpId="1"/>
      <p:bldP spid="49" grpId="0"/>
      <p:bldP spid="50" grpId="0" animBg="1"/>
      <p:bldP spid="88" grpId="0"/>
      <p:bldP spid="89" grpId="0" animBg="1"/>
      <p:bldP spid="96" grpId="0"/>
      <p:bldP spid="99" grpId="0"/>
      <p:bldP spid="99" grpId="1"/>
      <p:bldP spid="78" grpId="0"/>
      <p:bldP spid="79" grpId="0" animBg="1"/>
      <p:bldP spid="80" grpId="0"/>
      <p:bldP spid="82" grpId="0"/>
      <p:bldP spid="84" grpId="0" animBg="1"/>
      <p:bldP spid="85" grpId="0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18" grpId="0"/>
      <p:bldP spid="127" grpId="0"/>
      <p:bldP spid="127" grpId="1"/>
      <p:bldP spid="177" grpId="0"/>
      <p:bldP spid="178" grpId="0" animBg="1"/>
      <p:bldP spid="92" grpId="0"/>
      <p:bldP spid="92" grpId="1"/>
      <p:bldP spid="98" grpId="0"/>
      <p:bldP spid="102" grpId="0" animBg="1"/>
      <p:bldP spid="102" grpId="1" animBg="1"/>
      <p:bldP spid="103" grpId="0" animBg="1"/>
      <p:bldP spid="103" grpId="1" animBg="1"/>
      <p:bldP spid="108" grpId="0" animBg="1"/>
      <p:bldP spid="108" grpId="1" animBg="1"/>
      <p:bldP spid="62" grpId="0"/>
      <p:bldP spid="72" grpId="0" animBg="1"/>
      <p:bldP spid="7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0E58510-B049-2BB8-2CC1-97A68CB39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1621" y="1862974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C8367F-4965-22BF-FE0F-5502A6FD2175}"/>
              </a:ext>
            </a:extLst>
          </p:cNvPr>
          <p:cNvGrpSpPr>
            <a:grpSpLocks/>
          </p:cNvGrpSpPr>
          <p:nvPr/>
        </p:nvGrpSpPr>
        <p:grpSpPr bwMode="auto">
          <a:xfrm>
            <a:off x="3288215" y="1905781"/>
            <a:ext cx="3998968" cy="3097983"/>
            <a:chOff x="6567270" y="1067231"/>
            <a:chExt cx="2398614" cy="393763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1C3A8A2-293A-6846-42E8-F916B186DB39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C58EC20-D3C3-865C-117B-2BBCFD9A2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018" y="4379152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A1A6FD-4AB0-55D8-ADB3-F2AA503EFC2B}"/>
              </a:ext>
            </a:extLst>
          </p:cNvPr>
          <p:cNvGrpSpPr>
            <a:grpSpLocks/>
          </p:cNvGrpSpPr>
          <p:nvPr/>
        </p:nvGrpSpPr>
        <p:grpSpPr bwMode="auto">
          <a:xfrm>
            <a:off x="815016" y="1862974"/>
            <a:ext cx="2117805" cy="3132052"/>
            <a:chOff x="4441895" y="1347668"/>
            <a:chExt cx="1771200" cy="360034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AFFCB-B689-E00D-9322-AF6E32580EA3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93F83EB-0D47-8749-0948-87E5F2093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2E6FF2D-5426-81CE-F106-5FA866B59835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D72F13A-0179-DA87-6C5C-61017C2BFA50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FBD81B-ABD1-EAF7-BE72-E01304B84B28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297F3DCC-B80B-1B6B-CAE9-E59180EA7735}"/>
              </a:ext>
            </a:extLst>
          </p:cNvPr>
          <p:cNvSpPr txBox="1"/>
          <p:nvPr/>
        </p:nvSpPr>
        <p:spPr>
          <a:xfrm>
            <a:off x="1191700" y="2450692"/>
            <a:ext cx="1376411" cy="212365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2B0CA8-B000-7949-0720-2F1FC043CDB2}"/>
              </a:ext>
            </a:extLst>
          </p:cNvPr>
          <p:cNvSpPr/>
          <p:nvPr/>
        </p:nvSpPr>
        <p:spPr>
          <a:xfrm>
            <a:off x="3721266" y="2296219"/>
            <a:ext cx="3164789" cy="223144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FA03B4-55B3-BF18-5FC5-27E49237EAD7}"/>
              </a:ext>
            </a:extLst>
          </p:cNvPr>
          <p:cNvSpPr txBox="1"/>
          <p:nvPr/>
        </p:nvSpPr>
        <p:spPr>
          <a:xfrm>
            <a:off x="3638351" y="1997675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27C8FC-6F4C-F648-357F-B252E6963E06}"/>
              </a:ext>
            </a:extLst>
          </p:cNvPr>
          <p:cNvSpPr txBox="1"/>
          <p:nvPr/>
        </p:nvSpPr>
        <p:spPr>
          <a:xfrm>
            <a:off x="1220145" y="2637886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142851C-B385-1F89-BB10-1BBAB2783DD2}"/>
              </a:ext>
            </a:extLst>
          </p:cNvPr>
          <p:cNvSpPr/>
          <p:nvPr/>
        </p:nvSpPr>
        <p:spPr>
          <a:xfrm>
            <a:off x="1300194" y="2900265"/>
            <a:ext cx="1008329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4AF65A-C863-CC93-BF63-C05C291372BF}"/>
              </a:ext>
            </a:extLst>
          </p:cNvPr>
          <p:cNvSpPr txBox="1"/>
          <p:nvPr/>
        </p:nvSpPr>
        <p:spPr>
          <a:xfrm>
            <a:off x="4314233" y="2328058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DAE338-C4F5-914D-FE0E-678E7880FCB2}"/>
              </a:ext>
            </a:extLst>
          </p:cNvPr>
          <p:cNvSpPr/>
          <p:nvPr/>
        </p:nvSpPr>
        <p:spPr>
          <a:xfrm>
            <a:off x="4407370" y="2543183"/>
            <a:ext cx="1828995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BAAE7F3-35DF-61B5-293B-2BC6012809C3}"/>
              </a:ext>
            </a:extLst>
          </p:cNvPr>
          <p:cNvSpPr txBox="1"/>
          <p:nvPr/>
        </p:nvSpPr>
        <p:spPr>
          <a:xfrm>
            <a:off x="1142983" y="2139537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7AD0111-556A-0199-BA3E-ED0362D65D36}"/>
              </a:ext>
            </a:extLst>
          </p:cNvPr>
          <p:cNvSpPr txBox="1"/>
          <p:nvPr/>
        </p:nvSpPr>
        <p:spPr>
          <a:xfrm>
            <a:off x="4309253" y="2907998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608293-3DA2-845B-870C-A632D88FB4E7}"/>
              </a:ext>
            </a:extLst>
          </p:cNvPr>
          <p:cNvSpPr/>
          <p:nvPr/>
        </p:nvSpPr>
        <p:spPr>
          <a:xfrm>
            <a:off x="4402390" y="3123123"/>
            <a:ext cx="1863871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98E824-6FFD-FC93-6F6D-E38E48B3EF6B}"/>
              </a:ext>
            </a:extLst>
          </p:cNvPr>
          <p:cNvSpPr txBox="1"/>
          <p:nvPr/>
        </p:nvSpPr>
        <p:spPr>
          <a:xfrm>
            <a:off x="4309253" y="3508442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64C1D0A-793F-DBAD-24C7-D11573049D60}"/>
              </a:ext>
            </a:extLst>
          </p:cNvPr>
          <p:cNvSpPr/>
          <p:nvPr/>
        </p:nvSpPr>
        <p:spPr>
          <a:xfrm>
            <a:off x="4402391" y="3723567"/>
            <a:ext cx="18638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68C83AE-B4C2-62BA-8F71-6D60219F9BCD}"/>
              </a:ext>
            </a:extLst>
          </p:cNvPr>
          <p:cNvCxnSpPr>
            <a:cxnSpLocks/>
          </p:cNvCxnSpPr>
          <p:nvPr/>
        </p:nvCxnSpPr>
        <p:spPr>
          <a:xfrm>
            <a:off x="3721266" y="4183953"/>
            <a:ext cx="3164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D8956FE-1A2D-F03E-7A94-6ED904233791}"/>
              </a:ext>
            </a:extLst>
          </p:cNvPr>
          <p:cNvSpPr txBox="1"/>
          <p:nvPr/>
        </p:nvSpPr>
        <p:spPr>
          <a:xfrm>
            <a:off x="4309253" y="4246353"/>
            <a:ext cx="2010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9BAF24-F3A0-D979-056C-9D45BCD9AE23}"/>
              </a:ext>
            </a:extLst>
          </p:cNvPr>
          <p:cNvCxnSpPr>
            <a:cxnSpLocks/>
          </p:cNvCxnSpPr>
          <p:nvPr/>
        </p:nvCxnSpPr>
        <p:spPr>
          <a:xfrm flipV="1">
            <a:off x="2038733" y="2274674"/>
            <a:ext cx="1682533" cy="494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DF8AA0A-E9D1-02FA-0445-7616774EB8C2}"/>
              </a:ext>
            </a:extLst>
          </p:cNvPr>
          <p:cNvSpPr txBox="1"/>
          <p:nvPr/>
        </p:nvSpPr>
        <p:spPr>
          <a:xfrm>
            <a:off x="4668578" y="3161914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5F94EE-AE15-378D-ABF1-723F2FA20625}"/>
              </a:ext>
            </a:extLst>
          </p:cNvPr>
          <p:cNvSpPr txBox="1"/>
          <p:nvPr/>
        </p:nvSpPr>
        <p:spPr>
          <a:xfrm>
            <a:off x="4650865" y="3762025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801332-0353-8C03-3F83-1D60C28B2478}"/>
              </a:ext>
            </a:extLst>
          </p:cNvPr>
          <p:cNvSpPr txBox="1"/>
          <p:nvPr/>
        </p:nvSpPr>
        <p:spPr>
          <a:xfrm>
            <a:off x="1237182" y="3471609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7409FF2-C857-BA26-E0B9-3FB4C41009ED}"/>
              </a:ext>
            </a:extLst>
          </p:cNvPr>
          <p:cNvSpPr/>
          <p:nvPr/>
        </p:nvSpPr>
        <p:spPr>
          <a:xfrm>
            <a:off x="1300193" y="3736026"/>
            <a:ext cx="1008329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5FEE588-6643-039D-A276-C735C0503BA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2164039" y="2328058"/>
            <a:ext cx="1557227" cy="1270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B19C92D-C53D-99C4-9278-5150855964E6}"/>
              </a:ext>
            </a:extLst>
          </p:cNvPr>
          <p:cNvSpPr txBox="1"/>
          <p:nvPr/>
        </p:nvSpPr>
        <p:spPr>
          <a:xfrm>
            <a:off x="1254492" y="2931821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5F2D4C-26EC-34D7-1610-5F2E78E4D057}"/>
              </a:ext>
            </a:extLst>
          </p:cNvPr>
          <p:cNvSpPr txBox="1"/>
          <p:nvPr/>
        </p:nvSpPr>
        <p:spPr>
          <a:xfrm>
            <a:off x="4558243" y="2608249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</a:t>
            </a:r>
            <a:r>
              <a:rPr lang="zh-CN" altLang="en-US" sz="12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87BD485-01EF-9F2E-9DAE-124D369F5D49}"/>
              </a:ext>
            </a:extLst>
          </p:cNvPr>
          <p:cNvSpPr txBox="1"/>
          <p:nvPr/>
        </p:nvSpPr>
        <p:spPr>
          <a:xfrm>
            <a:off x="1297342" y="3804092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2C5E4E-E044-025B-6CCB-7BBBE0D34441}"/>
              </a:ext>
            </a:extLst>
          </p:cNvPr>
          <p:cNvSpPr txBox="1"/>
          <p:nvPr/>
        </p:nvSpPr>
        <p:spPr>
          <a:xfrm>
            <a:off x="1593865" y="2917092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null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49248F4-7A0B-AE42-D308-06A03D7FBA9E}"/>
              </a:ext>
            </a:extLst>
          </p:cNvPr>
          <p:cNvSpPr txBox="1"/>
          <p:nvPr/>
        </p:nvSpPr>
        <p:spPr>
          <a:xfrm>
            <a:off x="1593847" y="3804091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null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353B3C5-B9B9-D08E-AC1A-85933699F32B}"/>
              </a:ext>
            </a:extLst>
          </p:cNvPr>
          <p:cNvSpPr txBox="1"/>
          <p:nvPr/>
        </p:nvSpPr>
        <p:spPr>
          <a:xfrm>
            <a:off x="815016" y="5241370"/>
            <a:ext cx="9177855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注意：当堆内存中的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，没有被任何变量引用（指向）时，就会被判定为内存中的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“垃圾”。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存在自动垃圾回收机制，会自动清除掉垃圾对象，程序员不用操心。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202E20B-863D-86E3-5299-93915F8A4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91" y="1746983"/>
            <a:ext cx="2923674" cy="29236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3C12F4-DAB9-376F-5103-6310E234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" y="1248846"/>
            <a:ext cx="4730735" cy="3074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B9B84-5FA6-7AE6-0F61-B742FF2C7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426" y="1246513"/>
            <a:ext cx="1973414" cy="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21" grpId="0" animBg="1"/>
      <p:bldP spid="21" grpId="1" animBg="1"/>
      <p:bldP spid="22" grpId="0"/>
      <p:bldP spid="22" grpId="1"/>
      <p:bldP spid="23" grpId="0"/>
      <p:bldP spid="24" grpId="0" animBg="1"/>
      <p:bldP spid="25" grpId="0"/>
      <p:bldP spid="25" grpId="1"/>
      <p:bldP spid="26" grpId="0" animBg="1"/>
      <p:bldP spid="26" grpId="1" animBg="1"/>
      <p:bldP spid="27" grpId="0"/>
      <p:bldP spid="28" grpId="0"/>
      <p:bldP spid="28" grpId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3" grpId="0"/>
      <p:bldP spid="33" grpId="1"/>
      <p:bldP spid="36" grpId="0"/>
      <p:bldP spid="36" grpId="1"/>
      <p:bldP spid="37" grpId="0"/>
      <p:bldP spid="37" grpId="1"/>
      <p:bldP spid="38" grpId="0"/>
      <p:bldP spid="39" grpId="0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补充知识：成员变量、局部变量的区别小结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863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0607-DCEE-27B3-7B5B-7D2A87AF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308627"/>
            <a:ext cx="10698800" cy="517190"/>
          </a:xfr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this</a:t>
            </a:r>
            <a:r>
              <a:rPr lang="zh-CN" altLang="en-US" dirty="0"/>
              <a:t>关键字，同学们要达成的目标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33F46A-1341-4571-B1BE-519B049C8CED}"/>
              </a:ext>
            </a:extLst>
          </p:cNvPr>
          <p:cNvGrpSpPr/>
          <p:nvPr/>
        </p:nvGrpSpPr>
        <p:grpSpPr>
          <a:xfrm>
            <a:off x="1274867" y="2466333"/>
            <a:ext cx="7390838" cy="2087625"/>
            <a:chOff x="3337051" y="3095901"/>
            <a:chExt cx="7390838" cy="2087625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D44DD5A-FF70-E3EE-DBFD-247A948918F4}"/>
                </a:ext>
              </a:extLst>
            </p:cNvPr>
            <p:cNvGrpSpPr/>
            <p:nvPr/>
          </p:nvGrpSpPr>
          <p:grpSpPr>
            <a:xfrm>
              <a:off x="3915372" y="3095901"/>
              <a:ext cx="6812517" cy="1744610"/>
              <a:chOff x="3936459" y="2797686"/>
              <a:chExt cx="7350385" cy="1882352"/>
            </a:xfrm>
          </p:grpSpPr>
          <p:sp>
            <p:nvSpPr>
              <p:cNvPr id="59" name="ï$ľïdè">
                <a:extLst>
                  <a:ext uri="{FF2B5EF4-FFF2-40B4-BE49-F238E27FC236}">
                    <a16:creationId xmlns:a16="http://schemas.microsoft.com/office/drawing/2014/main" id="{ED7BBB8F-4C82-1265-0B24-119628227458}"/>
                  </a:ext>
                </a:extLst>
              </p:cNvPr>
              <p:cNvSpPr/>
              <p:nvPr/>
            </p:nvSpPr>
            <p:spPr bwMode="auto">
              <a:xfrm>
                <a:off x="4395762" y="3634675"/>
                <a:ext cx="5182345" cy="4456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1200" dirty="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ïs1íḓê">
                <a:extLst>
                  <a:ext uri="{FF2B5EF4-FFF2-40B4-BE49-F238E27FC236}">
                    <a16:creationId xmlns:a16="http://schemas.microsoft.com/office/drawing/2014/main" id="{D89187A2-5F3E-7323-BCF5-05CC85BE63C4}"/>
                  </a:ext>
                </a:extLst>
              </p:cNvPr>
              <p:cNvSpPr/>
              <p:nvPr/>
            </p:nvSpPr>
            <p:spPr bwMode="auto">
              <a:xfrm>
                <a:off x="3936459" y="3471726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050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01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2" name="iṥḷíḓê">
                <a:extLst>
                  <a:ext uri="{FF2B5EF4-FFF2-40B4-BE49-F238E27FC236}">
                    <a16:creationId xmlns:a16="http://schemas.microsoft.com/office/drawing/2014/main" id="{067652C2-923F-B8C6-A0F0-6A6367DAD5B7}"/>
                  </a:ext>
                </a:extLst>
              </p:cNvPr>
              <p:cNvSpPr/>
              <p:nvPr/>
            </p:nvSpPr>
            <p:spPr bwMode="auto">
              <a:xfrm flipH="1">
                <a:off x="9417115" y="3095096"/>
                <a:ext cx="1556150" cy="1584942"/>
              </a:xfrm>
              <a:prstGeom prst="ellipse">
                <a:avLst/>
              </a:prstGeom>
              <a:solidFill>
                <a:srgbClr val="EF18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 sz="1400" dirty="0"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íṣlïḑè">
                <a:extLst>
                  <a:ext uri="{FF2B5EF4-FFF2-40B4-BE49-F238E27FC236}">
                    <a16:creationId xmlns:a16="http://schemas.microsoft.com/office/drawing/2014/main" id="{5B9A60E9-77DA-F52F-80BD-BAA176FCB97B}"/>
                  </a:ext>
                </a:extLst>
              </p:cNvPr>
              <p:cNvSpPr/>
              <p:nvPr/>
            </p:nvSpPr>
            <p:spPr bwMode="auto">
              <a:xfrm>
                <a:off x="10973265" y="2926595"/>
                <a:ext cx="313579" cy="31357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8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ṧļíḓé">
                <a:extLst>
                  <a:ext uri="{FF2B5EF4-FFF2-40B4-BE49-F238E27FC236}">
                    <a16:creationId xmlns:a16="http://schemas.microsoft.com/office/drawing/2014/main" id="{2E456B6F-0439-7899-C975-4A057E692B13}"/>
                  </a:ext>
                </a:extLst>
              </p:cNvPr>
              <p:cNvSpPr/>
              <p:nvPr/>
            </p:nvSpPr>
            <p:spPr bwMode="auto">
              <a:xfrm>
                <a:off x="10647582" y="2797686"/>
                <a:ext cx="128909" cy="12890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3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6" name="ï$lïḋe">
                <a:extLst>
                  <a:ext uri="{FF2B5EF4-FFF2-40B4-BE49-F238E27FC236}">
                    <a16:creationId xmlns:a16="http://schemas.microsoft.com/office/drawing/2014/main" id="{6E68CB61-1D47-C90D-0D9F-FD53FBD671EE}"/>
                  </a:ext>
                </a:extLst>
              </p:cNvPr>
              <p:cNvSpPr/>
              <p:nvPr/>
            </p:nvSpPr>
            <p:spPr bwMode="auto">
              <a:xfrm>
                <a:off x="6676787" y="3485944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050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02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8" name="文本框 7">
              <a:extLst>
                <a:ext uri="{FF2B5EF4-FFF2-40B4-BE49-F238E27FC236}">
                  <a16:creationId xmlns:a16="http://schemas.microsoft.com/office/drawing/2014/main" id="{C032304D-37DA-4404-5790-FDFC4AA5D5DB}"/>
                </a:ext>
              </a:extLst>
            </p:cNvPr>
            <p:cNvSpPr txBox="1"/>
            <p:nvPr/>
          </p:nvSpPr>
          <p:spPr bwMode="auto">
            <a:xfrm>
              <a:off x="3337051" y="3174484"/>
              <a:ext cx="2696286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this</a:t>
              </a: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是什么？</a:t>
              </a:r>
            </a:p>
          </p:txBody>
        </p:sp>
        <p:sp>
          <p:nvSpPr>
            <p:cNvPr id="50" name="文本框 7">
              <a:extLst>
                <a:ext uri="{FF2B5EF4-FFF2-40B4-BE49-F238E27FC236}">
                  <a16:creationId xmlns:a16="http://schemas.microsoft.com/office/drawing/2014/main" id="{56AC7729-79E7-4A08-B701-4BB602735A56}"/>
                </a:ext>
              </a:extLst>
            </p:cNvPr>
            <p:cNvSpPr txBox="1"/>
            <p:nvPr/>
          </p:nvSpPr>
          <p:spPr bwMode="auto">
            <a:xfrm>
              <a:off x="5835077" y="4814194"/>
              <a:ext cx="2617581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en-US" altLang="zh-CN" dirty="0">
                  <a:sym typeface="字魂59号-创粗黑" panose="00000500000000000000" pitchFamily="2" charset="-122"/>
                </a:rPr>
                <a:t>this</a:t>
              </a:r>
              <a:r>
                <a:rPr lang="zh-CN" altLang="en-US" dirty="0">
                  <a:sym typeface="字魂59号-创粗黑" panose="00000500000000000000" pitchFamily="2" charset="-122"/>
                </a:rPr>
                <a:t>有啥应用场景</a:t>
              </a:r>
            </a:p>
          </p:txBody>
        </p:sp>
        <p:sp>
          <p:nvSpPr>
            <p:cNvPr id="48" name="文本框 7">
              <a:extLst>
                <a:ext uri="{FF2B5EF4-FFF2-40B4-BE49-F238E27FC236}">
                  <a16:creationId xmlns:a16="http://schemas.microsoft.com/office/drawing/2014/main" id="{CDF5FA79-9000-C7DD-8E15-DA31C0FBD37B}"/>
                </a:ext>
              </a:extLst>
            </p:cNvPr>
            <p:cNvSpPr txBox="1"/>
            <p:nvPr/>
          </p:nvSpPr>
          <p:spPr bwMode="auto">
            <a:xfrm>
              <a:off x="9216750" y="3824535"/>
              <a:ext cx="998734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2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01896-209B-4DA4-90E9-DC13E3C0D108}"/>
              </a:ext>
            </a:extLst>
          </p:cNvPr>
          <p:cNvSpPr txBox="1"/>
          <p:nvPr/>
        </p:nvSpPr>
        <p:spPr>
          <a:xfrm>
            <a:off x="570042" y="906359"/>
            <a:ext cx="14568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是什么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602831" y="1395664"/>
            <a:ext cx="5359430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就是一个变量，可以用在方法中，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来拿到当前对象。</a:t>
            </a:r>
            <a:endParaRPr lang="en-US" altLang="zh-CN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1942551" y="2150895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4781172" y="2277853"/>
            <a:ext cx="3901440" cy="133472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2EBA87-FAFA-4871-9C12-7A42AFEB2FBD}"/>
              </a:ext>
            </a:extLst>
          </p:cNvPr>
          <p:cNvSpPr txBox="1"/>
          <p:nvPr/>
        </p:nvSpPr>
        <p:spPr>
          <a:xfrm>
            <a:off x="661719" y="2183468"/>
            <a:ext cx="3552814" cy="285821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1FF686C3-9199-8A3B-2F83-7E54DBE6396A}"/>
              </a:ext>
            </a:extLst>
          </p:cNvPr>
          <p:cNvSpPr txBox="1"/>
          <p:nvPr/>
        </p:nvSpPr>
        <p:spPr>
          <a:xfrm>
            <a:off x="436338" y="1446090"/>
            <a:ext cx="3798043" cy="285821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257019" y="857652"/>
            <a:ext cx="349038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this</a:t>
            </a:r>
            <a:r>
              <a:rPr kumimoji="1" lang="zh-CN" altLang="en-US" dirty="0">
                <a:latin typeface="Consolas" panose="020B0609020204030204" pitchFamily="49" charset="0"/>
              </a:rPr>
              <a:t>的执行原理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27166" y="1066528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7812767" y="1463400"/>
            <a:ext cx="3945391" cy="2599115"/>
            <a:chOff x="6567270" y="1067231"/>
            <a:chExt cx="2531442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2087" y="4307499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111481" y="1456159"/>
            <a:ext cx="2117805" cy="2599115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6312991" y="4546083"/>
            <a:ext cx="5551250" cy="1787942"/>
            <a:chOff x="745763" y="3579862"/>
            <a:chExt cx="3492212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763" y="4622269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7638140" y="4813268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470965" y="1732708"/>
            <a:ext cx="1376411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8864637" y="4815432"/>
            <a:ext cx="2949783" cy="127727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9333664" y="2068486"/>
            <a:ext cx="1567033" cy="62949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5721224" y="2135666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5667369" y="1919902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5681953" y="2126263"/>
            <a:ext cx="1008329" cy="32182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5422248" y="1421553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F0D5DEE-3CB4-2E46-370F-2E0B481CD8DE}"/>
              </a:ext>
            </a:extLst>
          </p:cNvPr>
          <p:cNvSpPr/>
          <p:nvPr/>
        </p:nvSpPr>
        <p:spPr>
          <a:xfrm>
            <a:off x="430643" y="1819416"/>
            <a:ext cx="3805640" cy="1477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31512E2-94C1-7161-CA1A-C6E1DBB9A59B}"/>
              </a:ext>
            </a:extLst>
          </p:cNvPr>
          <p:cNvSpPr/>
          <p:nvPr/>
        </p:nvSpPr>
        <p:spPr>
          <a:xfrm>
            <a:off x="452988" y="2048944"/>
            <a:ext cx="3781393" cy="16206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9682B4A-3664-2DA7-395F-0EFACB643F52}"/>
              </a:ext>
            </a:extLst>
          </p:cNvPr>
          <p:cNvSpPr/>
          <p:nvPr/>
        </p:nvSpPr>
        <p:spPr>
          <a:xfrm>
            <a:off x="427477" y="2311747"/>
            <a:ext cx="3781393" cy="18305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/>
          <p:nvPr/>
        </p:nvCxnSpPr>
        <p:spPr>
          <a:xfrm>
            <a:off x="9329976" y="233739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9362223" y="2396739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298375" y="2627571"/>
            <a:ext cx="41154" cy="2187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27C7FE31-B9A5-9894-C090-76273E3FB999}"/>
              </a:ext>
            </a:extLst>
          </p:cNvPr>
          <p:cNvSpPr/>
          <p:nvPr/>
        </p:nvSpPr>
        <p:spPr>
          <a:xfrm>
            <a:off x="444062" y="2573451"/>
            <a:ext cx="3805514" cy="18305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5587029" y="2762958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5681953" y="3014698"/>
            <a:ext cx="1008329" cy="32182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DA8BDD-1731-A1EA-0BB5-E684AAAC87F6}"/>
              </a:ext>
            </a:extLst>
          </p:cNvPr>
          <p:cNvSpPr/>
          <p:nvPr/>
        </p:nvSpPr>
        <p:spPr>
          <a:xfrm>
            <a:off x="8255127" y="3000613"/>
            <a:ext cx="1567033" cy="65675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62154CC-C929-C6D9-BCFE-1C1842C411AD}"/>
              </a:ext>
            </a:extLst>
          </p:cNvPr>
          <p:cNvSpPr txBox="1"/>
          <p:nvPr/>
        </p:nvSpPr>
        <p:spPr>
          <a:xfrm>
            <a:off x="8230448" y="2770764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E2CF629-59D4-7613-9598-595B8D38007E}"/>
              </a:ext>
            </a:extLst>
          </p:cNvPr>
          <p:cNvCxnSpPr/>
          <p:nvPr/>
        </p:nvCxnSpPr>
        <p:spPr>
          <a:xfrm>
            <a:off x="8266167" y="333208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D107CBA-BD7E-BF89-96E7-3DB56B7DBF02}"/>
              </a:ext>
            </a:extLst>
          </p:cNvPr>
          <p:cNvCxnSpPr>
            <a:cxnSpLocks/>
          </p:cNvCxnSpPr>
          <p:nvPr/>
        </p:nvCxnSpPr>
        <p:spPr>
          <a:xfrm>
            <a:off x="9278571" y="3641858"/>
            <a:ext cx="0" cy="11714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</p:cNvCxnSpPr>
          <p:nvPr/>
        </p:nvCxnSpPr>
        <p:spPr>
          <a:xfrm>
            <a:off x="6449757" y="2897849"/>
            <a:ext cx="1738092" cy="1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 199">
            <a:extLst>
              <a:ext uri="{FF2B5EF4-FFF2-40B4-BE49-F238E27FC236}">
                <a16:creationId xmlns:a16="http://schemas.microsoft.com/office/drawing/2014/main" id="{2093546D-E677-221A-EE94-6CC3A7104355}"/>
              </a:ext>
            </a:extLst>
          </p:cNvPr>
          <p:cNvSpPr/>
          <p:nvPr/>
        </p:nvSpPr>
        <p:spPr>
          <a:xfrm>
            <a:off x="433107" y="3071963"/>
            <a:ext cx="3816469" cy="14135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6840105-741C-516F-4E1C-F88D18EB572D}"/>
              </a:ext>
            </a:extLst>
          </p:cNvPr>
          <p:cNvSpPr/>
          <p:nvPr/>
        </p:nvSpPr>
        <p:spPr>
          <a:xfrm>
            <a:off x="444062" y="3291586"/>
            <a:ext cx="3790319" cy="18305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A41663C-0FE4-BDA8-E89E-59AD617EA14E}"/>
              </a:ext>
            </a:extLst>
          </p:cNvPr>
          <p:cNvSpPr/>
          <p:nvPr/>
        </p:nvSpPr>
        <p:spPr>
          <a:xfrm>
            <a:off x="427477" y="3550475"/>
            <a:ext cx="3816469" cy="18305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E188191-AC59-7ECD-A91A-A5CBAC0584CE}"/>
              </a:ext>
            </a:extLst>
          </p:cNvPr>
          <p:cNvSpPr txBox="1"/>
          <p:nvPr/>
        </p:nvSpPr>
        <p:spPr>
          <a:xfrm>
            <a:off x="8395037" y="3411026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CA3CD25-B21F-CA4B-DD76-7D65966EC475}"/>
              </a:ext>
            </a:extLst>
          </p:cNvPr>
          <p:cNvSpPr txBox="1"/>
          <p:nvPr/>
        </p:nvSpPr>
        <p:spPr>
          <a:xfrm>
            <a:off x="9215168" y="1779434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5B6EED6-46D2-141A-BE6A-C8BF2D0E94CC}"/>
              </a:ext>
            </a:extLst>
          </p:cNvPr>
          <p:cNvSpPr txBox="1"/>
          <p:nvPr/>
        </p:nvSpPr>
        <p:spPr>
          <a:xfrm>
            <a:off x="5763790" y="3050875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0BF0494-1492-ADC2-D026-241514D8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923" y="4596389"/>
            <a:ext cx="2444106" cy="19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54AE03F3-34B0-837E-3CFF-46EC6051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923" y="4945047"/>
            <a:ext cx="2444106" cy="19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ED477F1-6327-A8B1-7DFE-6385CA92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7" y="5326088"/>
            <a:ext cx="2444107" cy="18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952CAA5D-E686-6734-B8D8-1E844229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7" y="5679365"/>
            <a:ext cx="2444107" cy="18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9" name="文本框 108">
            <a:extLst>
              <a:ext uri="{FF2B5EF4-FFF2-40B4-BE49-F238E27FC236}">
                <a16:creationId xmlns:a16="http://schemas.microsoft.com/office/drawing/2014/main" id="{422EEA00-EC17-4B2A-F5CC-5364C96A03CB}"/>
              </a:ext>
            </a:extLst>
          </p:cNvPr>
          <p:cNvSpPr txBox="1"/>
          <p:nvPr/>
        </p:nvSpPr>
        <p:spPr>
          <a:xfrm>
            <a:off x="9038643" y="5168289"/>
            <a:ext cx="2281913" cy="7600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System.</a:t>
            </a:r>
            <a:r>
              <a:rPr lang="zh-CN" altLang="zh-CN" sz="10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594226" y="2046860"/>
            <a:ext cx="2735750" cy="17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4C1EB3C-2A74-6149-18E4-34CC2246EF37}"/>
              </a:ext>
            </a:extLst>
          </p:cNvPr>
          <p:cNvSpPr txBox="1"/>
          <p:nvPr/>
        </p:nvSpPr>
        <p:spPr>
          <a:xfrm>
            <a:off x="457357" y="4553377"/>
            <a:ext cx="3777024" cy="133472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5071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49" grpId="0"/>
      <p:bldP spid="50" grpId="0" animBg="1"/>
      <p:bldP spid="96" grpId="0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8" grpId="0"/>
      <p:bldP spid="132" grpId="0" animBg="1"/>
      <p:bldP spid="132" grpId="1" animBg="1"/>
      <p:bldP spid="177" grpId="0"/>
      <p:bldP spid="178" grpId="0" animBg="1"/>
      <p:bldP spid="179" grpId="0" animBg="1"/>
      <p:bldP spid="180" grpId="0"/>
      <p:bldP spid="200" grpId="0" animBg="1"/>
      <p:bldP spid="200" grpId="1" animBg="1"/>
      <p:bldP spid="201" grpId="0" animBg="1"/>
      <p:bldP spid="201" grpId="1" animBg="1"/>
      <p:bldP spid="203" grpId="0" animBg="1"/>
      <p:bldP spid="203" grpId="1" animBg="1"/>
      <p:bldP spid="86" grpId="0"/>
      <p:bldP spid="93" grpId="0"/>
      <p:bldP spid="94" grpId="0"/>
      <p:bldP spid="10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01896-209B-4DA4-90E9-DC13E3C0D108}"/>
              </a:ext>
            </a:extLst>
          </p:cNvPr>
          <p:cNvSpPr txBox="1"/>
          <p:nvPr/>
        </p:nvSpPr>
        <p:spPr>
          <a:xfrm>
            <a:off x="1041462" y="1139482"/>
            <a:ext cx="249375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有啥应用场景呢？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977295" y="1553255"/>
            <a:ext cx="4415588" cy="51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主要用来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解决：</a:t>
            </a:r>
            <a:r>
              <a:rPr lang="zh-CN" altLang="en-US" sz="1600" dirty="0">
                <a:solidFill>
                  <a:srgbClr val="C00000"/>
                </a:solidFill>
              </a:rPr>
              <a:t>变量名称冲突问题的。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2654892" y="1877413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1041462" y="2339147"/>
            <a:ext cx="6257599" cy="311213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checkPass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if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&gt;= 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恭喜您，考上哈佛，走向巅峰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else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不好意思，您没有考上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453441" y="1162440"/>
            <a:ext cx="7292808" cy="347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就是一个变量， 可以用在方法中 ，用来拿到当前对象；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哪个对象调用方法，</a:t>
            </a:r>
            <a:r>
              <a:rPr kumimoji="1"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就指向哪个对象，也就是拿到哪个对象。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关键字在实际开发中常用来干啥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用来解决对象的成员变量与方法内部变量的名称一样时，导致访问冲突问题的。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3C5159-63F7-0F56-A331-CE4A2819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05" y="1811325"/>
            <a:ext cx="2032459" cy="587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69563A-1DD5-D928-2F42-1353786113A5}"/>
              </a:ext>
            </a:extLst>
          </p:cNvPr>
          <p:cNvSpPr txBox="1"/>
          <p:nvPr/>
        </p:nvSpPr>
        <p:spPr>
          <a:xfrm>
            <a:off x="436338" y="1446090"/>
            <a:ext cx="3798043" cy="285821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A19CC41-9883-16E5-BFDE-D2B592EA3953}"/>
              </a:ext>
            </a:extLst>
          </p:cNvPr>
          <p:cNvSpPr txBox="1">
            <a:spLocks/>
          </p:cNvSpPr>
          <p:nvPr/>
        </p:nvSpPr>
        <p:spPr>
          <a:xfrm>
            <a:off x="323888" y="890103"/>
            <a:ext cx="643326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多学一招：方法里的</a:t>
            </a:r>
            <a:r>
              <a:rPr kumimoji="1" lang="en-US" altLang="zh-CN" dirty="0">
                <a:latin typeface="Consolas" panose="020B0609020204030204" pitchFamily="49" charset="0"/>
              </a:rPr>
              <a:t>this</a:t>
            </a:r>
            <a:r>
              <a:rPr kumimoji="1" lang="zh-CN" altLang="en-US" dirty="0">
                <a:latin typeface="Consolas" panose="020B0609020204030204" pitchFamily="49" charset="0"/>
              </a:rPr>
              <a:t>到底是如何拿到调用它的对象的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9FA1CBB7-13DD-5287-E474-6600DE792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27166" y="1066528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B48BFB-56E4-126D-EF8A-3AF05FAA8768}"/>
              </a:ext>
            </a:extLst>
          </p:cNvPr>
          <p:cNvGrpSpPr>
            <a:grpSpLocks/>
          </p:cNvGrpSpPr>
          <p:nvPr/>
        </p:nvGrpSpPr>
        <p:grpSpPr bwMode="auto">
          <a:xfrm>
            <a:off x="7812767" y="1463400"/>
            <a:ext cx="3945391" cy="2599115"/>
            <a:chOff x="6567270" y="1067231"/>
            <a:chExt cx="2531442" cy="393763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43BC23-149F-0103-6CCD-3F602C3803D3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FE2C278B-AC4C-FB06-D1D1-8113B7225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2087" y="4307499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6AEC5F-85DE-1ACF-7101-88B8BC63A7FA}"/>
              </a:ext>
            </a:extLst>
          </p:cNvPr>
          <p:cNvGrpSpPr>
            <a:grpSpLocks/>
          </p:cNvGrpSpPr>
          <p:nvPr/>
        </p:nvGrpSpPr>
        <p:grpSpPr bwMode="auto">
          <a:xfrm>
            <a:off x="5111481" y="1456159"/>
            <a:ext cx="2117805" cy="2599115"/>
            <a:chOff x="4441895" y="1347668"/>
            <a:chExt cx="1771200" cy="360034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FD4508-56A0-8742-AF28-1F5614755B90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08C2A93D-585D-8926-D947-1CB1119B4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6B9F88A-AD7E-46BD-5AB0-068B4C0C33B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8A9AE06-4DAA-25ED-0094-24B8EBB08910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27A6AEC-C685-E7A6-0622-F3987F265675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DD60920-1E95-77A0-1C00-B4A0BA6A1BAA}"/>
              </a:ext>
            </a:extLst>
          </p:cNvPr>
          <p:cNvGrpSpPr>
            <a:grpSpLocks/>
          </p:cNvGrpSpPr>
          <p:nvPr/>
        </p:nvGrpSpPr>
        <p:grpSpPr bwMode="auto">
          <a:xfrm>
            <a:off x="6312991" y="4546083"/>
            <a:ext cx="5551250" cy="1787942"/>
            <a:chOff x="745763" y="3579862"/>
            <a:chExt cx="3492212" cy="140064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21CF53-9D30-F375-1555-5483587D8F7C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C9EFC41C-B4EE-86CF-F7B1-AA37FB7C9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763" y="4622269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C58AC26E-9F29-C675-A1EF-4F0C2A5FD803}"/>
              </a:ext>
            </a:extLst>
          </p:cNvPr>
          <p:cNvSpPr txBox="1"/>
          <p:nvPr/>
        </p:nvSpPr>
        <p:spPr>
          <a:xfrm>
            <a:off x="7638140" y="4813268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2741978B-BBB7-2C78-412A-0C7EA5888604}"/>
              </a:ext>
            </a:extLst>
          </p:cNvPr>
          <p:cNvSpPr txBox="1"/>
          <p:nvPr/>
        </p:nvSpPr>
        <p:spPr>
          <a:xfrm>
            <a:off x="5470965" y="1732708"/>
            <a:ext cx="1376411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AC7AE016-875F-F066-7280-6B6076FB12E4}"/>
              </a:ext>
            </a:extLst>
          </p:cNvPr>
          <p:cNvSpPr txBox="1"/>
          <p:nvPr/>
        </p:nvSpPr>
        <p:spPr>
          <a:xfrm>
            <a:off x="8864637" y="4815432"/>
            <a:ext cx="2949783" cy="1446550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printThis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16BE1D-3F7A-46B8-E6D7-742782798589}"/>
              </a:ext>
            </a:extLst>
          </p:cNvPr>
          <p:cNvSpPr/>
          <p:nvPr/>
        </p:nvSpPr>
        <p:spPr>
          <a:xfrm>
            <a:off x="9333664" y="2068486"/>
            <a:ext cx="1567033" cy="62949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99FE05-CDB9-3B8F-188B-C62D8AC29D1A}"/>
              </a:ext>
            </a:extLst>
          </p:cNvPr>
          <p:cNvSpPr txBox="1"/>
          <p:nvPr/>
        </p:nvSpPr>
        <p:spPr>
          <a:xfrm>
            <a:off x="5721224" y="2135666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6D187C-1FCD-8AD3-1B54-33C62A27FDD0}"/>
              </a:ext>
            </a:extLst>
          </p:cNvPr>
          <p:cNvSpPr txBox="1"/>
          <p:nvPr/>
        </p:nvSpPr>
        <p:spPr>
          <a:xfrm>
            <a:off x="5667369" y="1919902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F2C822-6575-7AAE-3F67-5F0E68580272}"/>
              </a:ext>
            </a:extLst>
          </p:cNvPr>
          <p:cNvSpPr/>
          <p:nvPr/>
        </p:nvSpPr>
        <p:spPr>
          <a:xfrm>
            <a:off x="5681953" y="2126263"/>
            <a:ext cx="1008329" cy="32182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9ABC76-1207-A70D-44CF-570A827548D7}"/>
              </a:ext>
            </a:extLst>
          </p:cNvPr>
          <p:cNvSpPr txBox="1"/>
          <p:nvPr/>
        </p:nvSpPr>
        <p:spPr>
          <a:xfrm>
            <a:off x="5422248" y="1421553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50684D-833B-144C-1F42-88EAA8FEFF8E}"/>
              </a:ext>
            </a:extLst>
          </p:cNvPr>
          <p:cNvCxnSpPr/>
          <p:nvPr/>
        </p:nvCxnSpPr>
        <p:spPr>
          <a:xfrm>
            <a:off x="9329976" y="233739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B221270-68D4-E837-E7F5-F1705302A582}"/>
              </a:ext>
            </a:extLst>
          </p:cNvPr>
          <p:cNvSpPr txBox="1"/>
          <p:nvPr/>
        </p:nvSpPr>
        <p:spPr>
          <a:xfrm>
            <a:off x="9362223" y="2396739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7AA087F-5C76-DDEA-D60F-BB9C39E34F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298375" y="2627571"/>
            <a:ext cx="41154" cy="2187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8BC9BC9-E69F-B7FD-BF80-F7D2CF56E420}"/>
              </a:ext>
            </a:extLst>
          </p:cNvPr>
          <p:cNvSpPr txBox="1"/>
          <p:nvPr/>
        </p:nvSpPr>
        <p:spPr>
          <a:xfrm>
            <a:off x="5587029" y="2762958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71AB7FE-8F55-80FB-4C88-B30FBDFBAE56}"/>
              </a:ext>
            </a:extLst>
          </p:cNvPr>
          <p:cNvSpPr/>
          <p:nvPr/>
        </p:nvSpPr>
        <p:spPr>
          <a:xfrm>
            <a:off x="5681953" y="3014698"/>
            <a:ext cx="1008329" cy="32182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6006547-7C8E-3F27-9FE2-AF1EFF539695}"/>
              </a:ext>
            </a:extLst>
          </p:cNvPr>
          <p:cNvSpPr/>
          <p:nvPr/>
        </p:nvSpPr>
        <p:spPr>
          <a:xfrm>
            <a:off x="8255127" y="3000613"/>
            <a:ext cx="1567033" cy="65675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7BDD804-62DF-5C5B-90AD-78E38553DDBC}"/>
              </a:ext>
            </a:extLst>
          </p:cNvPr>
          <p:cNvSpPr txBox="1"/>
          <p:nvPr/>
        </p:nvSpPr>
        <p:spPr>
          <a:xfrm>
            <a:off x="8230448" y="2770764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1956A08-FF9C-EE8E-E73D-DD161D311087}"/>
              </a:ext>
            </a:extLst>
          </p:cNvPr>
          <p:cNvCxnSpPr/>
          <p:nvPr/>
        </p:nvCxnSpPr>
        <p:spPr>
          <a:xfrm>
            <a:off x="8266167" y="333208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D3821AF-10D0-559D-6862-BA07EAF0D7AE}"/>
              </a:ext>
            </a:extLst>
          </p:cNvPr>
          <p:cNvCxnSpPr>
            <a:cxnSpLocks/>
          </p:cNvCxnSpPr>
          <p:nvPr/>
        </p:nvCxnSpPr>
        <p:spPr>
          <a:xfrm>
            <a:off x="9278571" y="3641858"/>
            <a:ext cx="0" cy="11714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7E2A22C-320E-12E7-4FF4-36C27100176B}"/>
              </a:ext>
            </a:extLst>
          </p:cNvPr>
          <p:cNvCxnSpPr>
            <a:cxnSpLocks/>
          </p:cNvCxnSpPr>
          <p:nvPr/>
        </p:nvCxnSpPr>
        <p:spPr>
          <a:xfrm>
            <a:off x="6449757" y="2897849"/>
            <a:ext cx="1738092" cy="1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7D39CF7-7C3D-B69F-DD96-13BEC7C910F0}"/>
              </a:ext>
            </a:extLst>
          </p:cNvPr>
          <p:cNvSpPr txBox="1"/>
          <p:nvPr/>
        </p:nvSpPr>
        <p:spPr>
          <a:xfrm>
            <a:off x="8395037" y="3411026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AD32DE-27CB-B9AF-C151-3A2651428CA1}"/>
              </a:ext>
            </a:extLst>
          </p:cNvPr>
          <p:cNvSpPr txBox="1"/>
          <p:nvPr/>
        </p:nvSpPr>
        <p:spPr>
          <a:xfrm>
            <a:off x="9215168" y="1779434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91AAEDF-AA5C-B37C-E638-80C095BE4EDB}"/>
              </a:ext>
            </a:extLst>
          </p:cNvPr>
          <p:cNvSpPr txBox="1"/>
          <p:nvPr/>
        </p:nvSpPr>
        <p:spPr>
          <a:xfrm>
            <a:off x="5763790" y="3050875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C9D3375-76CF-8767-98B4-28A4B076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923" y="4596389"/>
            <a:ext cx="2444106" cy="19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8A62651-A9BE-7283-3AD0-82179776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923" y="4945047"/>
            <a:ext cx="2444106" cy="190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02690C6-95A2-CA56-F605-58273AEC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257" y="5326088"/>
            <a:ext cx="2444107" cy="18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1F9BDEB-FD31-30CA-72CB-CD0903579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257" y="5679365"/>
            <a:ext cx="2444107" cy="18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F0094ADF-A12F-F1DC-D3B0-49C82F2EDE04}"/>
              </a:ext>
            </a:extLst>
          </p:cNvPr>
          <p:cNvSpPr txBox="1"/>
          <p:nvPr/>
        </p:nvSpPr>
        <p:spPr>
          <a:xfrm>
            <a:off x="8964751" y="5390088"/>
            <a:ext cx="2767361" cy="7600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System.</a:t>
            </a:r>
            <a:r>
              <a:rPr lang="zh-CN" altLang="zh-CN" sz="10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B3FF4F3-CF2A-982D-E56F-2C501C15ABD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94226" y="2046860"/>
            <a:ext cx="2735750" cy="17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485094C-0AA3-56F1-2A58-DEBDDBFC9749}"/>
              </a:ext>
            </a:extLst>
          </p:cNvPr>
          <p:cNvSpPr txBox="1"/>
          <p:nvPr/>
        </p:nvSpPr>
        <p:spPr>
          <a:xfrm>
            <a:off x="457357" y="4553377"/>
            <a:ext cx="3777024" cy="133472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2BB2E62-2708-FC05-70FA-867F0ED12200}"/>
              </a:ext>
            </a:extLst>
          </p:cNvPr>
          <p:cNvSpPr txBox="1"/>
          <p:nvPr/>
        </p:nvSpPr>
        <p:spPr>
          <a:xfrm>
            <a:off x="8964751" y="5390222"/>
            <a:ext cx="2767361" cy="7600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System.</a:t>
            </a:r>
            <a:r>
              <a:rPr lang="zh-CN" altLang="zh-CN" sz="10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451342-DF56-4464-8D1F-85D5423D3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49" y="1103440"/>
            <a:ext cx="5430835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打印出学生的总成绩、平均成绩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CA44215-6247-4FFE-9EA2-BCE1357E7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102" y="1692902"/>
            <a:ext cx="6986337" cy="121882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定义方法来解决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5B1448-E0A4-4AB0-8546-9BD1C1E4C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50" y="2210226"/>
            <a:ext cx="6020443" cy="399173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	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67837A-8B5E-4EF6-AA46-BA61A073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90" y="2367816"/>
            <a:ext cx="1125918" cy="1218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E119133-FFDC-4EC9-AA1F-31EA6BC3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90" y="3890527"/>
            <a:ext cx="1073523" cy="12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94748C-03B0-4503-BF2E-C304639D8BE7}"/>
              </a:ext>
            </a:extLst>
          </p:cNvPr>
          <p:cNvSpPr txBox="1"/>
          <p:nvPr/>
        </p:nvSpPr>
        <p:spPr>
          <a:xfrm>
            <a:off x="8089950" y="2548173"/>
            <a:ext cx="1197582" cy="8302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sz="1600" b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/>
              <a:t>"</a:t>
            </a:r>
            <a:r>
              <a:rPr lang="zh-CN" altLang="en-US" sz="1100" dirty="0"/>
              <a:t>播妞</a:t>
            </a:r>
            <a:r>
              <a:rPr lang="zh-CN" altLang="zh-CN" sz="1100" dirty="0"/>
              <a:t>"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0000FF"/>
                </a:solidFill>
              </a:rPr>
              <a:t> </a:t>
            </a:r>
            <a:r>
              <a:rPr lang="zh-CN" altLang="en-US" sz="1050" b="0" dirty="0">
                <a:solidFill>
                  <a:srgbClr val="0000FF"/>
                </a:solidFill>
              </a:rPr>
              <a:t>语文成绩：</a:t>
            </a:r>
            <a:r>
              <a:rPr lang="en-US" altLang="zh-CN" sz="1050" b="0" dirty="0">
                <a:solidFill>
                  <a:srgbClr val="0000FF"/>
                </a:solidFill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sz="1050" b="0" dirty="0">
                <a:solidFill>
                  <a:srgbClr val="0000FF"/>
                </a:solidFill>
              </a:rPr>
              <a:t> 数学成绩：</a:t>
            </a:r>
            <a:r>
              <a:rPr lang="en-US" altLang="zh-CN" sz="1050" b="0" dirty="0">
                <a:solidFill>
                  <a:srgbClr val="0000FF"/>
                </a:solidFill>
              </a:rPr>
              <a:t>100</a:t>
            </a:r>
            <a:endParaRPr lang="zh-CN" altLang="en-US" sz="1050" b="0" dirty="0">
              <a:solidFill>
                <a:srgbClr val="0000F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FC35E5-1153-4036-835B-7D764C2C1A33}"/>
              </a:ext>
            </a:extLst>
          </p:cNvPr>
          <p:cNvSpPr txBox="1"/>
          <p:nvPr/>
        </p:nvSpPr>
        <p:spPr>
          <a:xfrm>
            <a:off x="8089951" y="4148582"/>
            <a:ext cx="1197582" cy="83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播仔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lang="en-US" altLang="zh-CN" sz="11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语文成绩：</a:t>
            </a:r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数学成绩：</a:t>
            </a:r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05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826AD3-E28D-4FFD-9355-3BC61B944B59}"/>
              </a:ext>
            </a:extLst>
          </p:cNvPr>
          <p:cNvSpPr txBox="1"/>
          <p:nvPr/>
        </p:nvSpPr>
        <p:spPr>
          <a:xfrm>
            <a:off x="1188411" y="4350094"/>
            <a:ext cx="5674935" cy="990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printTotalScore(String name,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chinese,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math){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System.</a:t>
            </a:r>
            <a:r>
              <a:rPr lang="zh-CN" altLang="zh-CN" sz="10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.println(name + 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(chinese + math));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}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7CF13-FD8C-4632-9EDE-26DA10BA826E}"/>
              </a:ext>
            </a:extLst>
          </p:cNvPr>
          <p:cNvSpPr txBox="1"/>
          <p:nvPr/>
        </p:nvSpPr>
        <p:spPr>
          <a:xfrm>
            <a:off x="1197838" y="5091523"/>
            <a:ext cx="6127422" cy="76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printAverageScore(String name,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chinese, </a:t>
            </a:r>
            <a:r>
              <a:rPr lang="zh-CN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math){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.println(name + 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(chinese + math) /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}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13E71D-185C-47BA-AD3B-31971C0CD202}"/>
              </a:ext>
            </a:extLst>
          </p:cNvPr>
          <p:cNvSpPr txBox="1"/>
          <p:nvPr/>
        </p:nvSpPr>
        <p:spPr>
          <a:xfrm>
            <a:off x="1476493" y="2764293"/>
            <a:ext cx="44016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0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2C35324-13EB-493E-8762-DA1F2746B7BD}"/>
              </a:ext>
            </a:extLst>
          </p:cNvPr>
          <p:cNvSpPr txBox="1"/>
          <p:nvPr/>
        </p:nvSpPr>
        <p:spPr>
          <a:xfrm>
            <a:off x="1471149" y="3025961"/>
            <a:ext cx="4741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0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FE6AE9-17B9-4408-824E-D664A55FACF8}"/>
              </a:ext>
            </a:extLst>
          </p:cNvPr>
          <p:cNvSpPr txBox="1"/>
          <p:nvPr/>
        </p:nvSpPr>
        <p:spPr>
          <a:xfrm>
            <a:off x="1480576" y="3556580"/>
            <a:ext cx="41783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0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99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F27746-4327-4364-B374-D7C4A89BA584}"/>
              </a:ext>
            </a:extLst>
          </p:cNvPr>
          <p:cNvSpPr txBox="1"/>
          <p:nvPr/>
        </p:nvSpPr>
        <p:spPr>
          <a:xfrm>
            <a:off x="1471149" y="3836966"/>
            <a:ext cx="45908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0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10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0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99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889A1A-CFDF-ECE9-069D-EBDEE899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591" y="2868768"/>
            <a:ext cx="2388688" cy="4054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811EBE-1B2B-DEFF-9D88-9C95F1581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551" y="1847340"/>
            <a:ext cx="566054" cy="3910921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D305309-7F3C-8B4E-D760-0734A194221C}"/>
              </a:ext>
            </a:extLst>
          </p:cNvPr>
          <p:cNvCxnSpPr>
            <a:cxnSpLocks/>
          </p:cNvCxnSpPr>
          <p:nvPr/>
        </p:nvCxnSpPr>
        <p:spPr>
          <a:xfrm>
            <a:off x="9457763" y="735106"/>
            <a:ext cx="0" cy="60409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D52273F-59C2-FB76-1ECA-5EA2D815985D}"/>
              </a:ext>
            </a:extLst>
          </p:cNvPr>
          <p:cNvSpPr txBox="1"/>
          <p:nvPr/>
        </p:nvSpPr>
        <p:spPr>
          <a:xfrm>
            <a:off x="1104859" y="2435286"/>
            <a:ext cx="3523167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en-US" sz="10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23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补充知识：成员变量、局部变量的区别小结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38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0607-DCEE-27B3-7B5B-7D2A87AF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6" y="1377451"/>
            <a:ext cx="5158978" cy="517190"/>
          </a:xfrm>
        </p:spPr>
        <p:txBody>
          <a:bodyPr/>
          <a:lstStyle/>
          <a:p>
            <a:r>
              <a:rPr lang="zh-CN" altLang="en-US" sz="2400" b="1" dirty="0">
                <a:latin typeface="+mj-ea"/>
                <a:ea typeface="+mj-ea"/>
              </a:rPr>
              <a:t>关于构造器，需要同学们掌握的目标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33F46A-1341-4571-B1BE-519B049C8CED}"/>
              </a:ext>
            </a:extLst>
          </p:cNvPr>
          <p:cNvGrpSpPr/>
          <p:nvPr/>
        </p:nvGrpSpPr>
        <p:grpSpPr>
          <a:xfrm>
            <a:off x="710880" y="2491489"/>
            <a:ext cx="10109577" cy="2063738"/>
            <a:chOff x="800687" y="2989511"/>
            <a:chExt cx="10109577" cy="206373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D44DD5A-FF70-E3EE-DBFD-247A948918F4}"/>
                </a:ext>
              </a:extLst>
            </p:cNvPr>
            <p:cNvGrpSpPr/>
            <p:nvPr/>
          </p:nvGrpSpPr>
          <p:grpSpPr>
            <a:xfrm>
              <a:off x="1146417" y="2989511"/>
              <a:ext cx="9763847" cy="1879072"/>
              <a:chOff x="948887" y="2682897"/>
              <a:chExt cx="10534731" cy="2027430"/>
            </a:xfrm>
          </p:grpSpPr>
          <p:sp>
            <p:nvSpPr>
              <p:cNvPr id="59" name="ï$ľïdè">
                <a:extLst>
                  <a:ext uri="{FF2B5EF4-FFF2-40B4-BE49-F238E27FC236}">
                    <a16:creationId xmlns:a16="http://schemas.microsoft.com/office/drawing/2014/main" id="{ED7BBB8F-4C82-1265-0B24-119628227458}"/>
                  </a:ext>
                </a:extLst>
              </p:cNvPr>
              <p:cNvSpPr/>
              <p:nvPr/>
            </p:nvSpPr>
            <p:spPr bwMode="auto">
              <a:xfrm>
                <a:off x="1094890" y="3634675"/>
                <a:ext cx="8483219" cy="4456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12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ïs1íḓê">
                <a:extLst>
                  <a:ext uri="{FF2B5EF4-FFF2-40B4-BE49-F238E27FC236}">
                    <a16:creationId xmlns:a16="http://schemas.microsoft.com/office/drawing/2014/main" id="{D89187A2-5F3E-7323-BCF5-05CC85BE63C4}"/>
                  </a:ext>
                </a:extLst>
              </p:cNvPr>
              <p:cNvSpPr/>
              <p:nvPr/>
            </p:nvSpPr>
            <p:spPr bwMode="auto">
              <a:xfrm>
                <a:off x="948887" y="3471726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01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1" name="íšḻiďè">
                <a:extLst>
                  <a:ext uri="{FF2B5EF4-FFF2-40B4-BE49-F238E27FC236}">
                    <a16:creationId xmlns:a16="http://schemas.microsoft.com/office/drawing/2014/main" id="{33A7DBD5-AEAD-F562-2F69-FDFC809AA5D2}"/>
                  </a:ext>
                </a:extLst>
              </p:cNvPr>
              <p:cNvSpPr/>
              <p:nvPr/>
            </p:nvSpPr>
            <p:spPr bwMode="auto">
              <a:xfrm>
                <a:off x="3010494" y="3489343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02</a:t>
                </a:r>
                <a:endParaRPr lang="zh-CN" altLang="en-US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2" name="iṥḷíḓê">
                <a:extLst>
                  <a:ext uri="{FF2B5EF4-FFF2-40B4-BE49-F238E27FC236}">
                    <a16:creationId xmlns:a16="http://schemas.microsoft.com/office/drawing/2014/main" id="{067652C2-923F-B8C6-A0F0-6A6367DAD5B7}"/>
                  </a:ext>
                </a:extLst>
              </p:cNvPr>
              <p:cNvSpPr/>
              <p:nvPr/>
            </p:nvSpPr>
            <p:spPr bwMode="auto">
              <a:xfrm flipH="1">
                <a:off x="9417115" y="2864068"/>
                <a:ext cx="1845649" cy="1846259"/>
              </a:xfrm>
              <a:prstGeom prst="ellipse">
                <a:avLst/>
              </a:prstGeom>
              <a:solidFill>
                <a:srgbClr val="EF18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 sz="1400"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íṣlïḑè">
                <a:extLst>
                  <a:ext uri="{FF2B5EF4-FFF2-40B4-BE49-F238E27FC236}">
                    <a16:creationId xmlns:a16="http://schemas.microsoft.com/office/drawing/2014/main" id="{5B9A60E9-77DA-F52F-80BD-BAA176FCB97B}"/>
                  </a:ext>
                </a:extLst>
              </p:cNvPr>
              <p:cNvSpPr/>
              <p:nvPr/>
            </p:nvSpPr>
            <p:spPr bwMode="auto">
              <a:xfrm>
                <a:off x="11170039" y="2811806"/>
                <a:ext cx="313579" cy="31357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8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ṧļíḓé">
                <a:extLst>
                  <a:ext uri="{FF2B5EF4-FFF2-40B4-BE49-F238E27FC236}">
                    <a16:creationId xmlns:a16="http://schemas.microsoft.com/office/drawing/2014/main" id="{2E456B6F-0439-7899-C975-4A057E692B13}"/>
                  </a:ext>
                </a:extLst>
              </p:cNvPr>
              <p:cNvSpPr/>
              <p:nvPr/>
            </p:nvSpPr>
            <p:spPr bwMode="auto">
              <a:xfrm>
                <a:off x="10844356" y="2682897"/>
                <a:ext cx="128909" cy="12890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3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5" name="ïṩ1îdé">
                <a:extLst>
                  <a:ext uri="{FF2B5EF4-FFF2-40B4-BE49-F238E27FC236}">
                    <a16:creationId xmlns:a16="http://schemas.microsoft.com/office/drawing/2014/main" id="{7C1044A8-A611-6653-862C-ADAD26C6C766}"/>
                  </a:ext>
                </a:extLst>
              </p:cNvPr>
              <p:cNvSpPr/>
              <p:nvPr/>
            </p:nvSpPr>
            <p:spPr bwMode="auto">
              <a:xfrm>
                <a:off x="5162712" y="3489343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03</a:t>
                </a:r>
                <a:endParaRPr lang="zh-CN" altLang="en-US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6" name="ï$lïḋe">
                <a:extLst>
                  <a:ext uri="{FF2B5EF4-FFF2-40B4-BE49-F238E27FC236}">
                    <a16:creationId xmlns:a16="http://schemas.microsoft.com/office/drawing/2014/main" id="{6E68CB61-1D47-C90D-0D9F-FD53FBD671EE}"/>
                  </a:ext>
                </a:extLst>
              </p:cNvPr>
              <p:cNvSpPr/>
              <p:nvPr/>
            </p:nvSpPr>
            <p:spPr bwMode="auto">
              <a:xfrm>
                <a:off x="7609592" y="3452675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04</a:t>
                </a:r>
                <a:endParaRPr lang="zh-CN" altLang="en-US" sz="140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8" name="文本框 7">
              <a:extLst>
                <a:ext uri="{FF2B5EF4-FFF2-40B4-BE49-F238E27FC236}">
                  <a16:creationId xmlns:a16="http://schemas.microsoft.com/office/drawing/2014/main" id="{C032304D-37DA-4404-5790-FDFC4AA5D5DB}"/>
                </a:ext>
              </a:extLst>
            </p:cNvPr>
            <p:cNvSpPr txBox="1"/>
            <p:nvPr/>
          </p:nvSpPr>
          <p:spPr bwMode="auto">
            <a:xfrm>
              <a:off x="800687" y="3082278"/>
              <a:ext cx="204048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认识构造器</a:t>
              </a:r>
            </a:p>
          </p:txBody>
        </p:sp>
        <p:sp>
          <p:nvSpPr>
            <p:cNvPr id="56" name="文本框 7">
              <a:extLst>
                <a:ext uri="{FF2B5EF4-FFF2-40B4-BE49-F238E27FC236}">
                  <a16:creationId xmlns:a16="http://schemas.microsoft.com/office/drawing/2014/main" id="{50C2AFB0-8420-32D4-5A46-DF048F8F9132}"/>
                </a:ext>
              </a:extLst>
            </p:cNvPr>
            <p:cNvSpPr txBox="1"/>
            <p:nvPr/>
          </p:nvSpPr>
          <p:spPr bwMode="auto">
            <a:xfrm>
              <a:off x="4555016" y="3098606"/>
              <a:ext cx="3109052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sz="1800" b="1" dirty="0"/>
                <a:t>构造器的应用场景</a:t>
              </a:r>
              <a:endParaRPr lang="zh-CN" altLang="en-US" dirty="0">
                <a:sym typeface="字魂59号-创粗黑" panose="00000500000000000000" pitchFamily="2" charset="-122"/>
              </a:endParaRPr>
            </a:p>
          </p:txBody>
        </p:sp>
        <p:sp>
          <p:nvSpPr>
            <p:cNvPr id="52" name="文本框 7">
              <a:extLst>
                <a:ext uri="{FF2B5EF4-FFF2-40B4-BE49-F238E27FC236}">
                  <a16:creationId xmlns:a16="http://schemas.microsoft.com/office/drawing/2014/main" id="{8FEED8CF-DCE8-4F2A-860A-39098D2AD82C}"/>
                </a:ext>
              </a:extLst>
            </p:cNvPr>
            <p:cNvSpPr txBox="1"/>
            <p:nvPr/>
          </p:nvSpPr>
          <p:spPr bwMode="auto">
            <a:xfrm>
              <a:off x="2374627" y="4683917"/>
              <a:ext cx="2617581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dirty="0">
                  <a:sym typeface="字魂59号-创粗黑" panose="00000500000000000000" pitchFamily="2" charset="-122"/>
                </a:rPr>
                <a:t>掌握构造器的特点</a:t>
              </a:r>
            </a:p>
          </p:txBody>
        </p:sp>
        <p:sp>
          <p:nvSpPr>
            <p:cNvPr id="50" name="文本框 7">
              <a:extLst>
                <a:ext uri="{FF2B5EF4-FFF2-40B4-BE49-F238E27FC236}">
                  <a16:creationId xmlns:a16="http://schemas.microsoft.com/office/drawing/2014/main" id="{56AC7729-79E7-4A08-B701-4BB602735A56}"/>
                </a:ext>
              </a:extLst>
            </p:cNvPr>
            <p:cNvSpPr txBox="1"/>
            <p:nvPr/>
          </p:nvSpPr>
          <p:spPr bwMode="auto">
            <a:xfrm>
              <a:off x="6645892" y="4674303"/>
              <a:ext cx="2617581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dirty="0">
                  <a:sym typeface="字魂59号-创粗黑" panose="00000500000000000000" pitchFamily="2" charset="-122"/>
                </a:rPr>
                <a:t>掌握构造器的注意事项</a:t>
              </a:r>
            </a:p>
          </p:txBody>
        </p:sp>
        <p:sp>
          <p:nvSpPr>
            <p:cNvPr id="48" name="文本框 7">
              <a:extLst>
                <a:ext uri="{FF2B5EF4-FFF2-40B4-BE49-F238E27FC236}">
                  <a16:creationId xmlns:a16="http://schemas.microsoft.com/office/drawing/2014/main" id="{CDF5FA79-9000-C7DD-8E15-DA31C0FBD37B}"/>
                </a:ext>
              </a:extLst>
            </p:cNvPr>
            <p:cNvSpPr txBox="1"/>
            <p:nvPr/>
          </p:nvSpPr>
          <p:spPr bwMode="auto">
            <a:xfrm>
              <a:off x="9350908" y="3720617"/>
              <a:ext cx="998734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01896-209B-4DA4-90E9-DC13E3C0D108}"/>
              </a:ext>
            </a:extLst>
          </p:cNvPr>
          <p:cNvSpPr txBox="1"/>
          <p:nvPr/>
        </p:nvSpPr>
        <p:spPr>
          <a:xfrm>
            <a:off x="425601" y="1451744"/>
            <a:ext cx="221464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构造器是什么样子？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5FA6D4-0846-4D7D-ABF3-67A8E152DF73}"/>
              </a:ext>
            </a:extLst>
          </p:cNvPr>
          <p:cNvSpPr txBox="1"/>
          <p:nvPr/>
        </p:nvSpPr>
        <p:spPr>
          <a:xfrm>
            <a:off x="552313" y="2028084"/>
            <a:ext cx="2343395" cy="152060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973EC65-8CF3-4318-9337-3F59F20E2158}"/>
              </a:ext>
            </a:extLst>
          </p:cNvPr>
          <p:cNvSpPr txBox="1"/>
          <p:nvPr/>
        </p:nvSpPr>
        <p:spPr>
          <a:xfrm>
            <a:off x="3693391" y="1540050"/>
            <a:ext cx="233686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构造器有什么特点？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4B67845-D098-4F1A-9413-B16EA2020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461" y="2541135"/>
            <a:ext cx="2454925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en-US" altLang="zh-CN" sz="1200" dirty="0">
              <a:solidFill>
                <a:srgbClr val="00627A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D7BA06-1166-41B0-ACDD-646BD8A91292}"/>
              </a:ext>
            </a:extLst>
          </p:cNvPr>
          <p:cNvSpPr txBox="1"/>
          <p:nvPr/>
        </p:nvSpPr>
        <p:spPr>
          <a:xfrm>
            <a:off x="7444071" y="1535600"/>
            <a:ext cx="4477174" cy="142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构造器的常见应用场景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创建对象时，同时完成对对象成员变量（属性）的初始化赋值。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3180464-9AB6-41E1-96A2-A4214567626D}"/>
              </a:ext>
            </a:extLst>
          </p:cNvPr>
          <p:cNvSpPr txBox="1"/>
          <p:nvPr/>
        </p:nvSpPr>
        <p:spPr>
          <a:xfrm>
            <a:off x="425601" y="4406398"/>
            <a:ext cx="11539780" cy="1227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类在设计时，如果不写构造器，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是会为类自动生成一个无参构造器的。</a:t>
            </a:r>
          </a:p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一旦定义了有参数构造器，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就不会帮我们的类自动生成无参构造器了，此时就建议自己手写一个无参数构造器出来了。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BB1C802-42D9-4AEA-9BD5-34A476567C5C}"/>
              </a:ext>
            </a:extLst>
          </p:cNvPr>
          <p:cNvSpPr txBox="1"/>
          <p:nvPr/>
        </p:nvSpPr>
        <p:spPr>
          <a:xfrm>
            <a:off x="552775" y="4058800"/>
            <a:ext cx="222979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构造器的注意事项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7DB979-2F34-DEB5-5270-42EA1B910A7D}"/>
              </a:ext>
            </a:extLst>
          </p:cNvPr>
          <p:cNvSpPr txBox="1"/>
          <p:nvPr/>
        </p:nvSpPr>
        <p:spPr>
          <a:xfrm>
            <a:off x="3693391" y="1932164"/>
            <a:ext cx="383708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创建对象时，对象会去调用构造器。</a:t>
            </a:r>
          </a:p>
        </p:txBody>
      </p:sp>
    </p:spTree>
    <p:extLst>
      <p:ext uri="{BB962C8B-B14F-4D97-AF65-F5344CB8AC3E}">
        <p14:creationId xmlns:p14="http://schemas.microsoft.com/office/powerpoint/2010/main" val="19608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7" grpId="0" animBg="1"/>
      <p:bldP spid="12" grpId="0"/>
      <p:bldP spid="18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420609" y="1381014"/>
            <a:ext cx="7771391" cy="441174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en-US" altLang="zh-CN" dirty="0"/>
          </a:p>
          <a:p>
            <a:r>
              <a:rPr lang="zh-CN" altLang="en-US" dirty="0"/>
              <a:t>构造器长什么样子？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构造器在哪里调用，我们常用它来干嘛？</a:t>
            </a:r>
            <a:endParaRPr lang="en-US" altLang="zh-CN" dirty="0"/>
          </a:p>
          <a:p>
            <a:pPr marL="838185" lvl="1"/>
            <a:r>
              <a:rPr lang="zh-CN" altLang="en-US" sz="1400" b="1" dirty="0"/>
              <a:t>对象创建时，我们可以指定</a:t>
            </a:r>
            <a:r>
              <a:rPr lang="zh-CN" altLang="en-US" sz="1400" dirty="0"/>
              <a:t>对象去调用</a:t>
            </a:r>
            <a:r>
              <a:rPr lang="zh-CN" altLang="en-US" sz="1400" b="1" dirty="0"/>
              <a:t>哪个构造器执行。</a:t>
            </a:r>
          </a:p>
          <a:p>
            <a:pPr marL="838185" lvl="1"/>
            <a:r>
              <a:rPr lang="zh-CN" altLang="en-US" sz="1400" b="1" dirty="0"/>
              <a:t>构造器常用于完成对象初始化（常见的应用场景是完成对象的成员变量的初始化赋值）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构造器在使用时，有哪</a:t>
            </a:r>
            <a:r>
              <a:rPr lang="en-US" altLang="zh-CN" dirty="0"/>
              <a:t>2</a:t>
            </a:r>
            <a:r>
              <a:rPr lang="zh-CN" altLang="en-US" dirty="0"/>
              <a:t>个注意事项？</a:t>
            </a:r>
            <a:endParaRPr lang="en-US" altLang="zh-CN" dirty="0"/>
          </a:p>
          <a:p>
            <a:pPr marL="838185" lvl="1">
              <a:defRPr/>
            </a:pPr>
            <a:r>
              <a:rPr lang="zh-CN" altLang="en-US" sz="1400" dirty="0"/>
              <a:t>类在设计时，如果不写构造器，</a:t>
            </a:r>
            <a:r>
              <a:rPr lang="en-US" altLang="zh-CN" sz="1400" dirty="0"/>
              <a:t>Java</a:t>
            </a:r>
            <a:r>
              <a:rPr lang="zh-CN" altLang="en-US" sz="1400" dirty="0"/>
              <a:t>会为类自动生成一个无参构造器的</a:t>
            </a:r>
          </a:p>
          <a:p>
            <a:pPr marL="838185" lvl="1">
              <a:defRPr/>
            </a:pPr>
            <a:r>
              <a:rPr lang="zh-CN" altLang="en-US" sz="1400" dirty="0"/>
              <a:t>一旦定义了有参构造器，</a:t>
            </a:r>
            <a:r>
              <a:rPr lang="en-US" altLang="zh-CN" sz="1400" dirty="0"/>
              <a:t>Java</a:t>
            </a:r>
            <a:r>
              <a:rPr lang="zh-CN" altLang="en-US" sz="1400" dirty="0"/>
              <a:t>就不会帮我们的类生成无参构造器了，此时就建议自己手写一个无参构造器出来了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9E042-E226-E904-08BD-387285E39463}"/>
              </a:ext>
            </a:extLst>
          </p:cNvPr>
          <p:cNvSpPr txBox="1"/>
          <p:nvPr/>
        </p:nvSpPr>
        <p:spPr>
          <a:xfrm>
            <a:off x="5080536" y="1788081"/>
            <a:ext cx="1559460" cy="92333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88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补充知识：成员变量、局部变量的区别小结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64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5A11F-8F66-462C-BB95-4B742973B168}"/>
              </a:ext>
            </a:extLst>
          </p:cNvPr>
          <p:cNvSpPr txBox="1"/>
          <p:nvPr/>
        </p:nvSpPr>
        <p:spPr>
          <a:xfrm>
            <a:off x="826778" y="1474259"/>
            <a:ext cx="2074332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什么是封装？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0671FC-F713-4187-B29F-C06075BD6B71}"/>
              </a:ext>
            </a:extLst>
          </p:cNvPr>
          <p:cNvSpPr txBox="1"/>
          <p:nvPr/>
        </p:nvSpPr>
        <p:spPr>
          <a:xfrm>
            <a:off x="826778" y="2013179"/>
            <a:ext cx="10617970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  <a:ea typeface="+mn-ea"/>
              </a:rPr>
              <a:t>就是用类设计对象处理某一个事物的数据时，应该把要处理的数据，以及处理这些数据的方法，设计到一个对象中去。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4EE997-19C8-BE1B-094A-5FD9F5A8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8" y="981033"/>
            <a:ext cx="5816599" cy="42560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9F2DDE9-A794-707D-5E89-082BDC6EA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094" y="2659740"/>
            <a:ext cx="6217642" cy="321722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C869F-A065-C074-E6C9-72DBF05CD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514" y="3014096"/>
            <a:ext cx="1252596" cy="6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5A11F-8F66-462C-BB95-4B742973B168}"/>
              </a:ext>
            </a:extLst>
          </p:cNvPr>
          <p:cNvSpPr txBox="1"/>
          <p:nvPr/>
        </p:nvSpPr>
        <p:spPr>
          <a:xfrm>
            <a:off x="762609" y="1252344"/>
            <a:ext cx="207433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封装的设计规范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2A1CC528-17D7-1427-B987-66D9F249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11" y="2901299"/>
            <a:ext cx="3666778" cy="20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5718DD1-5824-B0B1-632F-27571B87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19" y="2739651"/>
            <a:ext cx="6217642" cy="321722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6E79B-3948-8FCD-3F64-C647943B7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941" y="1818967"/>
            <a:ext cx="5198700" cy="6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5A11F-8F66-462C-BB95-4B742973B168}"/>
              </a:ext>
            </a:extLst>
          </p:cNvPr>
          <p:cNvSpPr txBox="1"/>
          <p:nvPr/>
        </p:nvSpPr>
        <p:spPr>
          <a:xfrm>
            <a:off x="762609" y="1252344"/>
            <a:ext cx="207433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封装的设计规范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6E89A5-0298-D1F9-0441-16041533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7581"/>
            <a:ext cx="3542856" cy="2528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F31A8C-C185-74B3-5FC0-56B925859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9" y="2351631"/>
            <a:ext cx="2480831" cy="2154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9B1487-9883-E9D5-904E-7E40105E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15" y="3261674"/>
            <a:ext cx="3108026" cy="23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0AA782-03B3-90A6-213B-80F30D282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8" y="2619050"/>
            <a:ext cx="4649007" cy="29056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6494FE-57E6-2017-B93D-195F0B1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1" y="2297039"/>
            <a:ext cx="5997947" cy="3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7458AD-3E5C-CF2D-8D3A-1D55443B5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941" y="1818967"/>
            <a:ext cx="5198700" cy="60092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F489C5D-BC1D-F90F-0614-71A0E106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179" y="2870419"/>
            <a:ext cx="6217642" cy="321722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CAE923-3D40-ABEA-429B-6D8F5511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1" y="2304659"/>
            <a:ext cx="2784415" cy="2466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45A371-CB3D-EEBB-6D49-2BEF49EB4327}"/>
              </a:ext>
            </a:extLst>
          </p:cNvPr>
          <p:cNvSpPr txBox="1"/>
          <p:nvPr/>
        </p:nvSpPr>
        <p:spPr>
          <a:xfrm>
            <a:off x="3216708" y="1039436"/>
            <a:ext cx="8334590" cy="524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1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、什么是封装？</a:t>
            </a:r>
            <a:endParaRPr kumimoji="1" lang="en-US" altLang="zh-CN" sz="1600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就是用类设计对象处理某一个事物的数据时，应该把要处理的数据，以及处理这些数据的方法，设计到一个对象中去。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面向对象的三大特征：封装、继承、多态。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2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、封装的设计规范是什么样的？</a:t>
            </a:r>
            <a:endParaRPr kumimoji="1" lang="en-US" altLang="zh-CN" sz="16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合理隐藏，合理暴露。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3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代码层面如何控对象的成员公开或隐藏？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公开成员，可以使用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public(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隐藏成员，使用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private(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私有，隐藏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 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5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补充知识：成员变量、局部变量的区别小结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87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A8C74497-0963-4248-920A-92752ADBD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778" y="2378815"/>
            <a:ext cx="5310660" cy="277082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0FE53BA-3299-4BE0-AE0C-F22B60F30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21190" y="1451284"/>
            <a:ext cx="5717803" cy="7485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开发一个一个的对象来处理数据，把数据交给对象，再调用对象的方法来完成对数据的处理。</a:t>
            </a:r>
            <a:endParaRPr lang="zh-CN" altLang="en-US" sz="1400" dirty="0">
              <a:effectLst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1C6086F-F91B-412A-BF92-6BAC4D4A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31" y="2381983"/>
            <a:ext cx="4832846" cy="375051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Demo {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8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8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"-------------------------"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8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99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800" i="1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99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printTotalScore(String name,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chinese,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math){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.println(name +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(chinese + math));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printAverageScore(String name,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chinese, </a:t>
            </a:r>
            <a:r>
              <a:rPr lang="zh-CN" altLang="zh-CN" sz="8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math){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.println(name +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(chinese + math) / </a:t>
            </a:r>
            <a:r>
              <a:rPr lang="zh-CN" altLang="zh-CN" sz="8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E5B345-3160-45D2-9000-37A3DC81F8C8}"/>
              </a:ext>
            </a:extLst>
          </p:cNvPr>
          <p:cNvSpPr txBox="1"/>
          <p:nvPr/>
        </p:nvSpPr>
        <p:spPr>
          <a:xfrm>
            <a:off x="8527273" y="3641694"/>
            <a:ext cx="3562410" cy="291118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s1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s1.printTotalScore();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s1.printAverageScore();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Student s2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59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99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s2.printTotalScore();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s2.printAverageScore();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058FEA-7417-35CA-F7A6-01ECAA282E99}"/>
              </a:ext>
            </a:extLst>
          </p:cNvPr>
          <p:cNvSpPr txBox="1"/>
          <p:nvPr/>
        </p:nvSpPr>
        <p:spPr>
          <a:xfrm>
            <a:off x="424418" y="1504125"/>
            <a:ext cx="4858689" cy="70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j-ea"/>
                <a:ea typeface="+mj-ea"/>
              </a:rPr>
              <a:t>开发一个一个的方法，有数据要处理了，我们就调方法来处理。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4EE636-26F2-8F85-A83F-9B01B7D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46" y="978121"/>
            <a:ext cx="2335916" cy="406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B9A72A-AF78-AF14-7B14-1172ECD74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31" y="974663"/>
            <a:ext cx="2375640" cy="4136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17212E-C57D-4BA6-05E6-5791E8045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670" y="2886501"/>
            <a:ext cx="2243137" cy="390535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025D19B-38FB-BECD-084C-AD74DEDC72A0}"/>
              </a:ext>
            </a:extLst>
          </p:cNvPr>
          <p:cNvCxnSpPr/>
          <p:nvPr/>
        </p:nvCxnSpPr>
        <p:spPr>
          <a:xfrm>
            <a:off x="5444961" y="735105"/>
            <a:ext cx="0" cy="609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A4F42EEA-786C-C87E-6DDF-3EF534063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46" y="5383368"/>
            <a:ext cx="2953228" cy="2419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0BF12F-55BB-1852-57C1-192913CCB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14" y="5800463"/>
            <a:ext cx="2273162" cy="2421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BE6721-7D4C-ABC2-6020-677E6710C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814" y="6217758"/>
            <a:ext cx="2102406" cy="2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/>
      <p:bldP spid="10" grpId="0" animBg="1"/>
      <p:bldP spid="14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0607-DCEE-27B3-7B5B-7D2A87AF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308627"/>
            <a:ext cx="10698800" cy="517190"/>
          </a:xfrm>
        </p:spPr>
        <p:txBody>
          <a:bodyPr/>
          <a:lstStyle/>
          <a:p>
            <a:r>
              <a:rPr lang="zh-CN" altLang="en-US" dirty="0"/>
              <a:t>关于实体</a:t>
            </a:r>
            <a:r>
              <a:rPr lang="en-US" altLang="zh-CN" dirty="0"/>
              <a:t>JavaBean(</a:t>
            </a:r>
            <a:r>
              <a:rPr lang="zh-CN" altLang="en-US" dirty="0"/>
              <a:t>实体类</a:t>
            </a:r>
            <a:r>
              <a:rPr lang="en-US" altLang="zh-CN" dirty="0"/>
              <a:t>)</a:t>
            </a:r>
            <a:r>
              <a:rPr lang="zh-CN" altLang="en-US" dirty="0"/>
              <a:t>，需要同学们达成的目标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33F46A-1341-4571-B1BE-519B049C8CED}"/>
              </a:ext>
            </a:extLst>
          </p:cNvPr>
          <p:cNvGrpSpPr/>
          <p:nvPr/>
        </p:nvGrpSpPr>
        <p:grpSpPr>
          <a:xfrm>
            <a:off x="930738" y="2466333"/>
            <a:ext cx="7734967" cy="2087625"/>
            <a:chOff x="2992922" y="3095901"/>
            <a:chExt cx="7734967" cy="2087625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D44DD5A-FF70-E3EE-DBFD-247A948918F4}"/>
                </a:ext>
              </a:extLst>
            </p:cNvPr>
            <p:cNvGrpSpPr/>
            <p:nvPr/>
          </p:nvGrpSpPr>
          <p:grpSpPr>
            <a:xfrm>
              <a:off x="3915372" y="3095901"/>
              <a:ext cx="6812517" cy="1744610"/>
              <a:chOff x="3936459" y="2797686"/>
              <a:chExt cx="7350385" cy="1882352"/>
            </a:xfrm>
          </p:grpSpPr>
          <p:sp>
            <p:nvSpPr>
              <p:cNvPr id="59" name="ï$ľïdè">
                <a:extLst>
                  <a:ext uri="{FF2B5EF4-FFF2-40B4-BE49-F238E27FC236}">
                    <a16:creationId xmlns:a16="http://schemas.microsoft.com/office/drawing/2014/main" id="{ED7BBB8F-4C82-1265-0B24-119628227458}"/>
                  </a:ext>
                </a:extLst>
              </p:cNvPr>
              <p:cNvSpPr/>
              <p:nvPr/>
            </p:nvSpPr>
            <p:spPr bwMode="auto">
              <a:xfrm>
                <a:off x="4395762" y="3634675"/>
                <a:ext cx="5182345" cy="4456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1200" dirty="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ïs1íḓê">
                <a:extLst>
                  <a:ext uri="{FF2B5EF4-FFF2-40B4-BE49-F238E27FC236}">
                    <a16:creationId xmlns:a16="http://schemas.microsoft.com/office/drawing/2014/main" id="{D89187A2-5F3E-7323-BCF5-05CC85BE63C4}"/>
                  </a:ext>
                </a:extLst>
              </p:cNvPr>
              <p:cNvSpPr/>
              <p:nvPr/>
            </p:nvSpPr>
            <p:spPr bwMode="auto">
              <a:xfrm>
                <a:off x="3936459" y="3471726"/>
                <a:ext cx="743067" cy="743067"/>
              </a:xfrm>
              <a:prstGeom prst="ellipse">
                <a:avLst/>
              </a:prstGeom>
              <a:solidFill>
                <a:srgbClr val="00C8AF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050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01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2" name="iṥḷíḓê">
                <a:extLst>
                  <a:ext uri="{FF2B5EF4-FFF2-40B4-BE49-F238E27FC236}">
                    <a16:creationId xmlns:a16="http://schemas.microsoft.com/office/drawing/2014/main" id="{067652C2-923F-B8C6-A0F0-6A6367DAD5B7}"/>
                  </a:ext>
                </a:extLst>
              </p:cNvPr>
              <p:cNvSpPr/>
              <p:nvPr/>
            </p:nvSpPr>
            <p:spPr bwMode="auto">
              <a:xfrm flipH="1">
                <a:off x="9417115" y="3095096"/>
                <a:ext cx="1556150" cy="1584942"/>
              </a:xfrm>
              <a:prstGeom prst="ellipse">
                <a:avLst/>
              </a:prstGeom>
              <a:solidFill>
                <a:srgbClr val="EF18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 sz="1400" dirty="0"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íṣlïḑè">
                <a:extLst>
                  <a:ext uri="{FF2B5EF4-FFF2-40B4-BE49-F238E27FC236}">
                    <a16:creationId xmlns:a16="http://schemas.microsoft.com/office/drawing/2014/main" id="{5B9A60E9-77DA-F52F-80BD-BAA176FCB97B}"/>
                  </a:ext>
                </a:extLst>
              </p:cNvPr>
              <p:cNvSpPr/>
              <p:nvPr/>
            </p:nvSpPr>
            <p:spPr bwMode="auto">
              <a:xfrm>
                <a:off x="10973265" y="2926595"/>
                <a:ext cx="313579" cy="31357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8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ṧļíḓé">
                <a:extLst>
                  <a:ext uri="{FF2B5EF4-FFF2-40B4-BE49-F238E27FC236}">
                    <a16:creationId xmlns:a16="http://schemas.microsoft.com/office/drawing/2014/main" id="{2E456B6F-0439-7899-C975-4A057E692B13}"/>
                  </a:ext>
                </a:extLst>
              </p:cNvPr>
              <p:cNvSpPr/>
              <p:nvPr/>
            </p:nvSpPr>
            <p:spPr bwMode="auto">
              <a:xfrm>
                <a:off x="10647582" y="2797686"/>
                <a:ext cx="128909" cy="128909"/>
              </a:xfrm>
              <a:prstGeom prst="ellipse">
                <a:avLst/>
              </a:prstGeom>
              <a:solidFill>
                <a:srgbClr val="EF184B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300">
                  <a:solidFill>
                    <a:schemeClr val="dk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6" name="ï$lïḋe">
                <a:extLst>
                  <a:ext uri="{FF2B5EF4-FFF2-40B4-BE49-F238E27FC236}">
                    <a16:creationId xmlns:a16="http://schemas.microsoft.com/office/drawing/2014/main" id="{6E68CB61-1D47-C90D-0D9F-FD53FBD671EE}"/>
                  </a:ext>
                </a:extLst>
              </p:cNvPr>
              <p:cNvSpPr/>
              <p:nvPr/>
            </p:nvSpPr>
            <p:spPr bwMode="auto">
              <a:xfrm>
                <a:off x="6676787" y="3485944"/>
                <a:ext cx="743067" cy="743067"/>
              </a:xfrm>
              <a:prstGeom prst="ellipse">
                <a:avLst/>
              </a:prstGeom>
              <a:solidFill>
                <a:srgbClr val="006EBB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050" b="1" i="1" dirty="0">
                    <a:solidFill>
                      <a:schemeClr val="bg1"/>
                    </a:solidFill>
                    <a:latin typeface="+mn-ea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02</a:t>
                </a:r>
                <a:endParaRPr lang="zh-CN" altLang="en-US" sz="1050" b="1" i="1" dirty="0">
                  <a:solidFill>
                    <a:schemeClr val="bg1"/>
                  </a:solidFill>
                  <a:latin typeface="+mn-ea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8" name="文本框 7">
              <a:extLst>
                <a:ext uri="{FF2B5EF4-FFF2-40B4-BE49-F238E27FC236}">
                  <a16:creationId xmlns:a16="http://schemas.microsoft.com/office/drawing/2014/main" id="{C032304D-37DA-4404-5790-FDFC4AA5D5DB}"/>
                </a:ext>
              </a:extLst>
            </p:cNvPr>
            <p:cNvSpPr txBox="1"/>
            <p:nvPr/>
          </p:nvSpPr>
          <p:spPr bwMode="auto">
            <a:xfrm>
              <a:off x="2992922" y="3131110"/>
              <a:ext cx="2696286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实体类是什么？</a:t>
              </a:r>
            </a:p>
          </p:txBody>
        </p:sp>
        <p:sp>
          <p:nvSpPr>
            <p:cNvPr id="50" name="文本框 7">
              <a:extLst>
                <a:ext uri="{FF2B5EF4-FFF2-40B4-BE49-F238E27FC236}">
                  <a16:creationId xmlns:a16="http://schemas.microsoft.com/office/drawing/2014/main" id="{56AC7729-79E7-4A08-B701-4BB602735A56}"/>
                </a:ext>
              </a:extLst>
            </p:cNvPr>
            <p:cNvSpPr txBox="1"/>
            <p:nvPr/>
          </p:nvSpPr>
          <p:spPr bwMode="auto">
            <a:xfrm>
              <a:off x="5835077" y="4814194"/>
              <a:ext cx="2617581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defTabSz="457200"/>
              <a:lvl3pPr defTabSz="457200"/>
              <a:lvl4pPr defTabSz="457200"/>
              <a:lvl5pPr defTabSz="457200"/>
              <a:lvl6pPr defTabSz="457200"/>
              <a:lvl7pPr defTabSz="457200"/>
              <a:lvl8pPr defTabSz="457200"/>
              <a:lvl9pPr defTabSz="457200"/>
            </a:lstStyle>
            <a:p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有啥特点和</a:t>
              </a:r>
              <a:r>
                <a:rPr lang="zh-CN" altLang="en-US" dirty="0">
                  <a:sym typeface="字魂59号-创粗黑" panose="00000500000000000000" pitchFamily="2" charset="-122"/>
                </a:rPr>
                <a:t>应用场景？</a:t>
              </a:r>
            </a:p>
          </p:txBody>
        </p:sp>
        <p:sp>
          <p:nvSpPr>
            <p:cNvPr id="48" name="文本框 7">
              <a:extLst>
                <a:ext uri="{FF2B5EF4-FFF2-40B4-BE49-F238E27FC236}">
                  <a16:creationId xmlns:a16="http://schemas.microsoft.com/office/drawing/2014/main" id="{CDF5FA79-9000-C7DD-8E15-DA31C0FBD37B}"/>
                </a:ext>
              </a:extLst>
            </p:cNvPr>
            <p:cNvSpPr txBox="1"/>
            <p:nvPr/>
          </p:nvSpPr>
          <p:spPr bwMode="auto">
            <a:xfrm>
              <a:off x="9216750" y="3824535"/>
              <a:ext cx="998734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字魂59号-创粗黑" panose="00000500000000000000" pitchFamily="2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9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89B377D9-90B8-04C5-3D0E-488435E9427F}"/>
              </a:ext>
            </a:extLst>
          </p:cNvPr>
          <p:cNvSpPr txBox="1"/>
          <p:nvPr/>
        </p:nvSpPr>
        <p:spPr>
          <a:xfrm>
            <a:off x="4525212" y="4358475"/>
            <a:ext cx="2946574" cy="220156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StudentOperator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Service(Student s){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  <a:r>
              <a:rPr lang="en-US" altLang="zh-CN" sz="1000" b="1" dirty="0" err="1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this.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s;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67E267-1F0F-4AE0-7FDB-18585B7E4350}"/>
              </a:ext>
            </a:extLst>
          </p:cNvPr>
          <p:cNvSpPr txBox="1"/>
          <p:nvPr/>
        </p:nvSpPr>
        <p:spPr>
          <a:xfrm>
            <a:off x="846667" y="1502181"/>
            <a:ext cx="2766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阿里巴巴普惠体" panose="00020600040101010101" pitchFamily="18" charset="-122"/>
              </a:rPr>
              <a:t>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是一种特殊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阿里巴巴普惠体" panose="00020600040101010101" pitchFamily="18" charset="-122"/>
              </a:rPr>
              <a:t>形式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的类。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3DA5DB-CA46-83C7-BB7B-66C66FB00D88}"/>
              </a:ext>
            </a:extLst>
          </p:cNvPr>
          <p:cNvSpPr txBox="1"/>
          <p:nvPr/>
        </p:nvSpPr>
        <p:spPr>
          <a:xfrm>
            <a:off x="847917" y="1009117"/>
            <a:ext cx="3051791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  <a:cs typeface="阿里巴巴普惠体" panose="00020600040101010101" pitchFamily="18" charset="-122"/>
              </a:rPr>
              <a:t>什么是实体类</a:t>
            </a:r>
            <a:r>
              <a:rPr lang="en-US" altLang="zh-CN" sz="1600" b="1" dirty="0">
                <a:solidFill>
                  <a:srgbClr val="C00000"/>
                </a:solidFill>
                <a:latin typeface="+mn-ea"/>
                <a:cs typeface="阿里巴巴普惠体" panose="00020600040101010101" pitchFamily="18" charset="-122"/>
              </a:rPr>
              <a:t>?</a:t>
            </a:r>
          </a:p>
        </p:txBody>
      </p:sp>
      <p:sp>
        <p:nvSpPr>
          <p:cNvPr id="361" name="Freeform 6">
            <a:extLst>
              <a:ext uri="{FF2B5EF4-FFF2-40B4-BE49-F238E27FC236}">
                <a16:creationId xmlns:a16="http://schemas.microsoft.com/office/drawing/2014/main" id="{228302A3-3625-BA91-F9C0-AB90FE1A0C77}"/>
              </a:ext>
            </a:extLst>
          </p:cNvPr>
          <p:cNvSpPr>
            <a:spLocks/>
          </p:cNvSpPr>
          <p:nvPr/>
        </p:nvSpPr>
        <p:spPr bwMode="auto">
          <a:xfrm>
            <a:off x="5691236" y="2134171"/>
            <a:ext cx="3496733" cy="764997"/>
          </a:xfrm>
          <a:custGeom>
            <a:avLst/>
            <a:gdLst/>
            <a:ahLst/>
            <a:cxnLst>
              <a:cxn ang="0">
                <a:pos x="934" y="364"/>
              </a:cxn>
              <a:cxn ang="0">
                <a:pos x="91" y="364"/>
              </a:cxn>
              <a:cxn ang="0">
                <a:pos x="0" y="273"/>
              </a:cxn>
              <a:cxn ang="0">
                <a:pos x="0" y="0"/>
              </a:cxn>
              <a:cxn ang="0">
                <a:pos x="1025" y="0"/>
              </a:cxn>
              <a:cxn ang="0">
                <a:pos x="1025" y="273"/>
              </a:cxn>
              <a:cxn ang="0">
                <a:pos x="934" y="364"/>
              </a:cxn>
            </a:cxnLst>
            <a:rect l="0" t="0" r="r" b="b"/>
            <a:pathLst>
              <a:path w="1025" h="364">
                <a:moveTo>
                  <a:pt x="934" y="364"/>
                </a:moveTo>
                <a:cubicBezTo>
                  <a:pt x="91" y="364"/>
                  <a:pt x="91" y="364"/>
                  <a:pt x="91" y="364"/>
                </a:cubicBezTo>
                <a:cubicBezTo>
                  <a:pt x="41" y="364"/>
                  <a:pt x="0" y="323"/>
                  <a:pt x="0" y="273"/>
                </a:cubicBezTo>
                <a:cubicBezTo>
                  <a:pt x="0" y="0"/>
                  <a:pt x="0" y="0"/>
                  <a:pt x="0" y="0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5" y="273"/>
                  <a:pt x="1025" y="273"/>
                  <a:pt x="1025" y="273"/>
                </a:cubicBezTo>
                <a:cubicBezTo>
                  <a:pt x="1025" y="323"/>
                  <a:pt x="984" y="364"/>
                  <a:pt x="934" y="364"/>
                </a:cubicBezTo>
              </a:path>
            </a:pathLst>
          </a:custGeom>
          <a:solidFill>
            <a:srgbClr val="E8E8E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n-ea"/>
                <a:cs typeface="阿里巴巴普惠体" panose="00020600040101010101" pitchFamily="18" charset="-122"/>
              </a:rPr>
              <a:t>                         </a:t>
            </a:r>
            <a:r>
              <a:rPr lang="zh-CN" altLang="en-US" sz="1400" dirty="0">
                <a:latin typeface="+mn-ea"/>
                <a:cs typeface="阿里巴巴普惠体" panose="00020600040101010101" pitchFamily="18" charset="-122"/>
              </a:rPr>
              <a:t>类中必须要有一个公共的                 </a:t>
            </a:r>
            <a:r>
              <a:rPr lang="en-US" altLang="zh-CN" sz="1400" dirty="0">
                <a:latin typeface="+mn-ea"/>
                <a:cs typeface="阿里巴巴普惠体" panose="00020600040101010101" pitchFamily="18" charset="-122"/>
              </a:rPr>
              <a:t>	        </a:t>
            </a:r>
            <a:r>
              <a:rPr lang="zh-CN" altLang="en-US" sz="1400" dirty="0">
                <a:latin typeface="+mn-ea"/>
                <a:cs typeface="阿里巴巴普惠体" panose="00020600040101010101" pitchFamily="18" charset="-122"/>
              </a:rPr>
              <a:t>无参的构造器。</a:t>
            </a:r>
            <a:endParaRPr lang="en-US" altLang="zh-CN" sz="1400" dirty="0">
              <a:latin typeface="+mn-ea"/>
              <a:cs typeface="阿里巴巴普惠体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latin typeface="+mn-ea"/>
            </a:endParaRPr>
          </a:p>
        </p:txBody>
      </p:sp>
      <p:sp>
        <p:nvSpPr>
          <p:cNvPr id="362" name="Freeform 7">
            <a:extLst>
              <a:ext uri="{FF2B5EF4-FFF2-40B4-BE49-F238E27FC236}">
                <a16:creationId xmlns:a16="http://schemas.microsoft.com/office/drawing/2014/main" id="{EAA52ADC-0AE2-C003-B8B4-2C1E76EE3E0B}"/>
              </a:ext>
            </a:extLst>
          </p:cNvPr>
          <p:cNvSpPr>
            <a:spLocks/>
          </p:cNvSpPr>
          <p:nvPr/>
        </p:nvSpPr>
        <p:spPr bwMode="auto">
          <a:xfrm>
            <a:off x="5926186" y="2068531"/>
            <a:ext cx="866775" cy="960403"/>
          </a:xfrm>
          <a:custGeom>
            <a:avLst/>
            <a:gdLst/>
            <a:ahLst/>
            <a:cxnLst>
              <a:cxn ang="0">
                <a:pos x="115" y="292"/>
              </a:cxn>
              <a:cxn ang="0">
                <a:pos x="0" y="176"/>
              </a:cxn>
              <a:cxn ang="0">
                <a:pos x="0" y="0"/>
              </a:cxn>
              <a:cxn ang="0">
                <a:pos x="231" y="0"/>
              </a:cxn>
              <a:cxn ang="0">
                <a:pos x="231" y="176"/>
              </a:cxn>
              <a:cxn ang="0">
                <a:pos x="115" y="292"/>
              </a:cxn>
            </a:cxnLst>
            <a:rect l="0" t="0" r="r" b="b"/>
            <a:pathLst>
              <a:path w="231" h="292">
                <a:moveTo>
                  <a:pt x="115" y="292"/>
                </a:moveTo>
                <a:cubicBezTo>
                  <a:pt x="51" y="292"/>
                  <a:pt x="0" y="240"/>
                  <a:pt x="0" y="176"/>
                </a:cubicBezTo>
                <a:cubicBezTo>
                  <a:pt x="0" y="0"/>
                  <a:pt x="0" y="0"/>
                  <a:pt x="0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240"/>
                  <a:pt x="179" y="292"/>
                  <a:pt x="115" y="292"/>
                </a:cubicBezTo>
              </a:path>
            </a:pathLst>
          </a:custGeom>
          <a:solidFill>
            <a:srgbClr val="F0663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sp>
        <p:nvSpPr>
          <p:cNvPr id="363" name="Freeform 8">
            <a:extLst>
              <a:ext uri="{FF2B5EF4-FFF2-40B4-BE49-F238E27FC236}">
                <a16:creationId xmlns:a16="http://schemas.microsoft.com/office/drawing/2014/main" id="{6D14853E-3471-5E0C-6002-EF95A50A80F2}"/>
              </a:ext>
            </a:extLst>
          </p:cNvPr>
          <p:cNvSpPr>
            <a:spLocks/>
          </p:cNvSpPr>
          <p:nvPr/>
        </p:nvSpPr>
        <p:spPr bwMode="auto">
          <a:xfrm>
            <a:off x="5849986" y="2056383"/>
            <a:ext cx="88900" cy="77787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0" y="49"/>
              </a:cxn>
              <a:cxn ang="0">
                <a:pos x="56" y="49"/>
              </a:cxn>
              <a:cxn ang="0">
                <a:pos x="56" y="0"/>
              </a:cxn>
            </a:cxnLst>
            <a:rect l="0" t="0" r="r" b="b"/>
            <a:pathLst>
              <a:path w="56" h="49">
                <a:moveTo>
                  <a:pt x="56" y="0"/>
                </a:moveTo>
                <a:lnTo>
                  <a:pt x="0" y="49"/>
                </a:lnTo>
                <a:lnTo>
                  <a:pt x="56" y="49"/>
                </a:lnTo>
                <a:lnTo>
                  <a:pt x="56" y="0"/>
                </a:lnTo>
                <a:close/>
              </a:path>
            </a:pathLst>
          </a:custGeom>
          <a:solidFill>
            <a:srgbClr val="D1502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pic>
        <p:nvPicPr>
          <p:cNvPr id="364" name="Picture 9">
            <a:extLst>
              <a:ext uri="{FF2B5EF4-FFF2-40B4-BE49-F238E27FC236}">
                <a16:creationId xmlns:a16="http://schemas.microsoft.com/office/drawing/2014/main" id="{6F51F38F-2EDE-8C95-FCF9-8DDC80EF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0786" y="2682002"/>
            <a:ext cx="8413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" name="Picture 10">
            <a:extLst>
              <a:ext uri="{FF2B5EF4-FFF2-40B4-BE49-F238E27FC236}">
                <a16:creationId xmlns:a16="http://schemas.microsoft.com/office/drawing/2014/main" id="{D3147261-1993-466B-7E82-FECD8AE1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38886" y="2128840"/>
            <a:ext cx="841375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6" name="Oval 11">
            <a:extLst>
              <a:ext uri="{FF2B5EF4-FFF2-40B4-BE49-F238E27FC236}">
                <a16:creationId xmlns:a16="http://schemas.microsoft.com/office/drawing/2014/main" id="{E2F77C03-7592-18B6-FDB0-CF55B3581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499" y="2166079"/>
            <a:ext cx="709613" cy="7080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sp>
        <p:nvSpPr>
          <p:cNvPr id="367" name="Rectangle 12">
            <a:extLst>
              <a:ext uri="{FF2B5EF4-FFF2-40B4-BE49-F238E27FC236}">
                <a16:creationId xmlns:a16="http://schemas.microsoft.com/office/drawing/2014/main" id="{A448436A-D37D-2292-5BCF-BAF570890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74" y="2238052"/>
            <a:ext cx="611188" cy="48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06633"/>
                </a:solidFill>
                <a:effectLst/>
                <a:latin typeface="+mn-ea"/>
                <a:cs typeface="宋体" pitchFamily="2" charset="-122"/>
              </a:rPr>
              <a:t>0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06633"/>
                </a:solidFill>
                <a:effectLst/>
                <a:latin typeface="+mn-ea"/>
                <a:cs typeface="宋体" pitchFamily="2" charset="-122"/>
              </a:rPr>
              <a:t>2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10E273-9FB5-6751-E98A-5086B69DAFCB}"/>
              </a:ext>
            </a:extLst>
          </p:cNvPr>
          <p:cNvSpPr txBox="1"/>
          <p:nvPr/>
        </p:nvSpPr>
        <p:spPr>
          <a:xfrm>
            <a:off x="845417" y="3843184"/>
            <a:ext cx="7985545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  <a:cs typeface="阿里巴巴普惠体" panose="00020600040101010101" pitchFamily="18" charset="-122"/>
              </a:rPr>
              <a:t>实体类只负责数据存取，而对数据的处理交给其他类来完成，以实现数据和数据业务处理相分离。</a:t>
            </a:r>
            <a:endParaRPr lang="en-US" altLang="zh-CN" sz="1400" dirty="0"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215EC2-D2A8-D55B-75F6-E179EC148A87}"/>
              </a:ext>
            </a:extLst>
          </p:cNvPr>
          <p:cNvSpPr txBox="1"/>
          <p:nvPr/>
        </p:nvSpPr>
        <p:spPr>
          <a:xfrm>
            <a:off x="822347" y="3293011"/>
            <a:ext cx="387180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sz="1600" dirty="0">
                <a:latin typeface="+mn-ea"/>
                <a:ea typeface="+mn-ea"/>
              </a:rPr>
              <a:t>实体类有啥应用场景？</a:t>
            </a: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id="{22540BE1-4B40-1919-C29B-9B13AF22B107}"/>
              </a:ext>
            </a:extLst>
          </p:cNvPr>
          <p:cNvSpPr>
            <a:spLocks/>
          </p:cNvSpPr>
          <p:nvPr/>
        </p:nvSpPr>
        <p:spPr bwMode="auto">
          <a:xfrm>
            <a:off x="845417" y="2132702"/>
            <a:ext cx="4509816" cy="764997"/>
          </a:xfrm>
          <a:custGeom>
            <a:avLst/>
            <a:gdLst/>
            <a:ahLst/>
            <a:cxnLst>
              <a:cxn ang="0">
                <a:pos x="934" y="364"/>
              </a:cxn>
              <a:cxn ang="0">
                <a:pos x="91" y="364"/>
              </a:cxn>
              <a:cxn ang="0">
                <a:pos x="0" y="273"/>
              </a:cxn>
              <a:cxn ang="0">
                <a:pos x="0" y="0"/>
              </a:cxn>
              <a:cxn ang="0">
                <a:pos x="1025" y="0"/>
              </a:cxn>
              <a:cxn ang="0">
                <a:pos x="1025" y="273"/>
              </a:cxn>
              <a:cxn ang="0">
                <a:pos x="934" y="364"/>
              </a:cxn>
            </a:cxnLst>
            <a:rect l="0" t="0" r="r" b="b"/>
            <a:pathLst>
              <a:path w="1025" h="364">
                <a:moveTo>
                  <a:pt x="934" y="364"/>
                </a:moveTo>
                <a:cubicBezTo>
                  <a:pt x="91" y="364"/>
                  <a:pt x="91" y="364"/>
                  <a:pt x="91" y="364"/>
                </a:cubicBezTo>
                <a:cubicBezTo>
                  <a:pt x="41" y="364"/>
                  <a:pt x="0" y="323"/>
                  <a:pt x="0" y="273"/>
                </a:cubicBezTo>
                <a:cubicBezTo>
                  <a:pt x="0" y="0"/>
                  <a:pt x="0" y="0"/>
                  <a:pt x="0" y="0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5" y="273"/>
                  <a:pt x="1025" y="273"/>
                  <a:pt x="1025" y="273"/>
                </a:cubicBezTo>
                <a:cubicBezTo>
                  <a:pt x="1025" y="323"/>
                  <a:pt x="984" y="364"/>
                  <a:pt x="934" y="364"/>
                </a:cubicBezTo>
              </a:path>
            </a:pathLst>
          </a:custGeom>
          <a:solidFill>
            <a:srgbClr val="E8E8E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这个类中的成员变量都要私有，并且要对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外提供相应的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setXxx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CFA516B9-69B4-B417-0A48-4CFD5290ABA2}"/>
              </a:ext>
            </a:extLst>
          </p:cNvPr>
          <p:cNvSpPr>
            <a:spLocks/>
          </p:cNvSpPr>
          <p:nvPr/>
        </p:nvSpPr>
        <p:spPr bwMode="auto">
          <a:xfrm>
            <a:off x="1075972" y="2084292"/>
            <a:ext cx="866775" cy="930525"/>
          </a:xfrm>
          <a:custGeom>
            <a:avLst/>
            <a:gdLst/>
            <a:ahLst/>
            <a:cxnLst>
              <a:cxn ang="0">
                <a:pos x="115" y="292"/>
              </a:cxn>
              <a:cxn ang="0">
                <a:pos x="0" y="176"/>
              </a:cxn>
              <a:cxn ang="0">
                <a:pos x="0" y="0"/>
              </a:cxn>
              <a:cxn ang="0">
                <a:pos x="231" y="0"/>
              </a:cxn>
              <a:cxn ang="0">
                <a:pos x="231" y="176"/>
              </a:cxn>
              <a:cxn ang="0">
                <a:pos x="115" y="292"/>
              </a:cxn>
            </a:cxnLst>
            <a:rect l="0" t="0" r="r" b="b"/>
            <a:pathLst>
              <a:path w="231" h="292">
                <a:moveTo>
                  <a:pt x="115" y="292"/>
                </a:moveTo>
                <a:cubicBezTo>
                  <a:pt x="52" y="292"/>
                  <a:pt x="0" y="240"/>
                  <a:pt x="0" y="176"/>
                </a:cubicBezTo>
                <a:cubicBezTo>
                  <a:pt x="0" y="0"/>
                  <a:pt x="0" y="0"/>
                  <a:pt x="0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240"/>
                  <a:pt x="179" y="292"/>
                  <a:pt x="115" y="292"/>
                </a:cubicBezTo>
              </a:path>
            </a:pathLst>
          </a:custGeom>
          <a:solidFill>
            <a:srgbClr val="FFC82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DFAF2E28-EE9F-9A3D-968F-BB37AE87EF5F}"/>
              </a:ext>
            </a:extLst>
          </p:cNvPr>
          <p:cNvSpPr>
            <a:spLocks/>
          </p:cNvSpPr>
          <p:nvPr/>
        </p:nvSpPr>
        <p:spPr bwMode="auto">
          <a:xfrm>
            <a:off x="993259" y="2038733"/>
            <a:ext cx="85725" cy="77787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0" y="49"/>
              </a:cxn>
              <a:cxn ang="0">
                <a:pos x="54" y="49"/>
              </a:cxn>
              <a:cxn ang="0">
                <a:pos x="54" y="0"/>
              </a:cxn>
            </a:cxnLst>
            <a:rect l="0" t="0" r="r" b="b"/>
            <a:pathLst>
              <a:path w="54" h="49">
                <a:moveTo>
                  <a:pt x="54" y="0"/>
                </a:moveTo>
                <a:lnTo>
                  <a:pt x="0" y="49"/>
                </a:lnTo>
                <a:lnTo>
                  <a:pt x="54" y="49"/>
                </a:lnTo>
                <a:lnTo>
                  <a:pt x="54" y="0"/>
                </a:lnTo>
                <a:close/>
              </a:path>
            </a:pathLst>
          </a:custGeom>
          <a:solidFill>
            <a:srgbClr val="E1942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pic>
        <p:nvPicPr>
          <p:cNvPr id="43" name="Picture 23">
            <a:extLst>
              <a:ext uri="{FF2B5EF4-FFF2-40B4-BE49-F238E27FC236}">
                <a16:creationId xmlns:a16="http://schemas.microsoft.com/office/drawing/2014/main" id="{B7AAEAF8-5968-0E64-18A1-B8313F250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5432" y="2584301"/>
            <a:ext cx="839788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D232BFF3-04AF-50C1-AD03-63C5636A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91084" y="2051533"/>
            <a:ext cx="839788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Oval 25">
            <a:extLst>
              <a:ext uri="{FF2B5EF4-FFF2-40B4-BE49-F238E27FC236}">
                <a16:creationId xmlns:a16="http://schemas.microsoft.com/office/drawing/2014/main" id="{256415C6-1F99-1B23-3274-20E03ADD4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374" y="2130914"/>
            <a:ext cx="704850" cy="7080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+mn-ea"/>
            </a:endParaRPr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DC7CA236-093D-A3A9-2223-7ABF98A6A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85" y="2196212"/>
            <a:ext cx="413575" cy="48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C822"/>
                </a:solidFill>
                <a:effectLst/>
                <a:latin typeface="+mn-ea"/>
                <a:cs typeface="宋体" pitchFamily="2" charset="-122"/>
              </a:rPr>
              <a:t>0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FC822"/>
                </a:solidFill>
                <a:effectLst/>
                <a:latin typeface="+mn-ea"/>
                <a:cs typeface="宋体" pitchFamily="2" charset="-122"/>
              </a:rPr>
              <a:t>1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3BE3CB-8BE2-E2F1-1E84-A798580C6F16}"/>
              </a:ext>
            </a:extLst>
          </p:cNvPr>
          <p:cNvSpPr txBox="1"/>
          <p:nvPr/>
        </p:nvSpPr>
        <p:spPr>
          <a:xfrm>
            <a:off x="976132" y="4363876"/>
            <a:ext cx="2694326" cy="200535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double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score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set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方法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D10918-23DD-B51A-FED9-8D6A40E55E5D}"/>
              </a:ext>
            </a:extLst>
          </p:cNvPr>
          <p:cNvSpPr txBox="1"/>
          <p:nvPr/>
        </p:nvSpPr>
        <p:spPr>
          <a:xfrm>
            <a:off x="1180084" y="5379780"/>
            <a:ext cx="2358915" cy="103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打印成绩是否及格的方法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打印成绩等级的方法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...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endParaRPr lang="zh-CN" altLang="en-US" sz="10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29049 0.0143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/>
      <p:bldP spid="361" grpId="1" animBg="1"/>
      <p:bldP spid="362" grpId="1" animBg="1"/>
      <p:bldP spid="363" grpId="1" animBg="1"/>
      <p:bldP spid="366" grpId="1" animBg="1"/>
      <p:bldP spid="367" grpId="1"/>
      <p:bldP spid="25" grpId="0"/>
      <p:bldP spid="26" grpId="0"/>
      <p:bldP spid="40" grpId="0" animBg="1"/>
      <p:bldP spid="41" grpId="0" animBg="1"/>
      <p:bldP spid="42" grpId="0" animBg="1"/>
      <p:bldP spid="45" grpId="0" animBg="1"/>
      <p:bldP spid="46" grpId="0"/>
      <p:bldP spid="56" grpId="0" animBg="1"/>
      <p:bldP spid="60" grpId="0"/>
      <p:bldP spid="6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B7FABE5-4700-FF54-3557-011EC9BC6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8958" y="1015825"/>
            <a:ext cx="7569199" cy="451104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600" dirty="0">
                <a:latin typeface="+mj-ea"/>
                <a:ea typeface="+mj-ea"/>
              </a:rPr>
              <a:t>什么是实体类？ 有啥特点？</a:t>
            </a:r>
            <a:endParaRPr lang="en-US" altLang="zh-CN" sz="1600" dirty="0"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j-ea"/>
                <a:ea typeface="+mj-ea"/>
                <a:cs typeface="阿里巴巴普惠体" panose="00020600040101010101" pitchFamily="18" charset="-122"/>
              </a:rPr>
              <a:t>成员变量必须私有，且要为他们提供</a:t>
            </a:r>
            <a:r>
              <a:rPr lang="en-US" altLang="zh-CN" sz="1400" dirty="0">
                <a:latin typeface="+mj-ea"/>
                <a:ea typeface="+mj-ea"/>
                <a:cs typeface="阿里巴巴普惠体" panose="00020600040101010101" pitchFamily="18" charset="-122"/>
              </a:rPr>
              <a:t>get</a:t>
            </a:r>
            <a:r>
              <a:rPr lang="zh-CN" altLang="en-US" sz="1400" dirty="0">
                <a:latin typeface="+mj-ea"/>
                <a:ea typeface="+mj-ea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+mj-ea"/>
                <a:ea typeface="+mj-ea"/>
                <a:cs typeface="阿里巴巴普惠体" panose="00020600040101010101" pitchFamily="18" charset="-122"/>
              </a:rPr>
              <a:t>set</a:t>
            </a:r>
            <a:r>
              <a:rPr lang="zh-CN" altLang="en-US" sz="1400" dirty="0">
                <a:latin typeface="+mj-ea"/>
                <a:ea typeface="+mj-ea"/>
                <a:cs typeface="阿里巴巴普惠体" panose="00020600040101010101" pitchFamily="18" charset="-122"/>
              </a:rPr>
              <a:t>方法；必须有无参数构造器 。</a:t>
            </a:r>
            <a:endParaRPr lang="en-US" altLang="zh-CN" sz="1400" dirty="0"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0000"/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仅仅只是一个用来保存数据的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类，可以用它创建对象，保存某个事物的数据。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zh-CN" altLang="en-US" sz="1600" dirty="0">
                <a:latin typeface="+mj-ea"/>
                <a:ea typeface="+mj-ea"/>
              </a:rPr>
              <a:t>实体类有啥应用场景？</a:t>
            </a:r>
            <a:endParaRPr lang="en-US" altLang="zh-CN" sz="1600" dirty="0"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+mj-ea"/>
                <a:ea typeface="+mj-ea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latin typeface="+mj-ea"/>
                <a:ea typeface="+mj-ea"/>
                <a:cs typeface="阿里巴巴普惠体" panose="00020600040101010101" pitchFamily="18" charset="-122"/>
              </a:rPr>
              <a:t>实体类对应的是软件开发里现在比较流行的开发方式，数据和数据的业务处理相分离</a:t>
            </a:r>
          </a:p>
        </p:txBody>
      </p:sp>
    </p:spTree>
    <p:extLst>
      <p:ext uri="{BB962C8B-B14F-4D97-AF65-F5344CB8AC3E}">
        <p14:creationId xmlns:p14="http://schemas.microsoft.com/office/powerpoint/2010/main" val="6595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补充知识：成员变量、局部变量的区别小结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713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44668-84ED-41BF-A9A2-2CBCA31A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面向对象综合案例</a:t>
            </a:r>
            <a:r>
              <a:rPr lang="en-US" altLang="zh-CN" dirty="0"/>
              <a:t>-</a:t>
            </a:r>
            <a:r>
              <a:rPr lang="zh-CN" altLang="en-US" dirty="0"/>
              <a:t>模仿电影信息系统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3E100-30E9-4286-B6A1-4B25D646A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47813"/>
            <a:ext cx="7849988" cy="376237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展示系统中的全部电影</a:t>
            </a:r>
            <a:r>
              <a:rPr lang="en-US" altLang="zh-CN" dirty="0"/>
              <a:t>(</a:t>
            </a:r>
            <a:r>
              <a:rPr lang="zh-CN" altLang="en-US" dirty="0"/>
              <a:t>每部电影展示：名称、价格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允许用户根据电影编号（</a:t>
            </a:r>
            <a:r>
              <a:rPr lang="en-US" altLang="zh-CN" dirty="0"/>
              <a:t>id</a:t>
            </a:r>
            <a:r>
              <a:rPr lang="zh-CN" altLang="en-US" dirty="0"/>
              <a:t>）查询出某个电影的详细信息。</a:t>
            </a:r>
            <a:endParaRPr lang="en-US" altLang="zh-CN" dirty="0"/>
          </a:p>
          <a:p>
            <a:pPr>
              <a:lnSpc>
                <a:spcPct val="250000"/>
              </a:lnSpc>
            </a:pPr>
            <a:r>
              <a:rPr lang="zh-CN" altLang="en-US" sz="1800" b="1" dirty="0"/>
              <a:t>目标 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使用所学的面向对象编程实现以上</a:t>
            </a:r>
            <a:r>
              <a:rPr lang="en-US" altLang="zh-CN" dirty="0"/>
              <a:t>2</a:t>
            </a:r>
            <a:r>
              <a:rPr lang="zh-CN" altLang="en-US" dirty="0"/>
              <a:t>个需求。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3CD604-2994-8A85-49F5-052D7E9F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" b="20753"/>
          <a:stretch/>
        </p:blipFill>
        <p:spPr>
          <a:xfrm>
            <a:off x="7789473" y="1103440"/>
            <a:ext cx="3262595" cy="5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44668-84ED-41BF-A9A2-2CBCA31A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面向对象综合案例</a:t>
            </a:r>
            <a:r>
              <a:rPr lang="en-US" altLang="zh-CN" dirty="0"/>
              <a:t>-</a:t>
            </a:r>
            <a:r>
              <a:rPr lang="zh-CN" altLang="en-US" dirty="0"/>
              <a:t>模仿电影信息浏览系统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3CD604-2994-8A85-49F5-052D7E9F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00" y="1186248"/>
            <a:ext cx="2396550" cy="48973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6DC194-BA5E-7A4A-CCE6-DC2515BE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5" y="2005633"/>
            <a:ext cx="5181944" cy="14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0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2747" y="731261"/>
            <a:ext cx="4547938" cy="476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理解面向对象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补充知识：成员变量、局部变量的区别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38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917356" y="1204180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98882" y="120418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77170"/>
              </p:ext>
            </p:extLst>
          </p:nvPr>
        </p:nvGraphicFramePr>
        <p:xfrm>
          <a:off x="1015679" y="1856503"/>
          <a:ext cx="10065276" cy="4052957"/>
        </p:xfrm>
        <a:graphic>
          <a:graphicData uri="http://schemas.openxmlformats.org/drawingml/2006/table">
            <a:tbl>
              <a:tblPr/>
              <a:tblGrid>
                <a:gridCol w="2305925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236952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522399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类中，方法外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常见于方法中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有默认值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,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不需要初始化赋值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没有默认值，使用之前必须完成赋值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堆内存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栈内存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作用域不同      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整个对象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在所归属的大括号中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98427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与对象共存亡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  <a:cs typeface="Alibaba PuHuiTi R" pitchFamily="18" charset="-122"/>
                        </a:rPr>
                        <a:t>随着方法的调用而生，随着方法的运行结束而亡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162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6929" y="728768"/>
            <a:ext cx="4948673" cy="5400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面向对象编程快速入门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深刻认识面向对象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对象在计算机中的执行原理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类和对象的一些注意事项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面向对象编程综合案例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83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0B6EED-ECF1-9CE8-C47D-E1C08ACD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48" y="1387285"/>
            <a:ext cx="3537558" cy="517190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深刻认识面向对象</a:t>
            </a:r>
            <a:endParaRPr kumimoji="1" lang="en-US" altLang="zh-CN" sz="2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C63D55-CE8A-4730-0C95-3DF969A4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64" y="2433356"/>
            <a:ext cx="4170830" cy="3730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BF07F7-E730-84FE-57EE-54010ACC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04" y="2412102"/>
            <a:ext cx="315682" cy="3730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B2A0ED-C6DC-484E-FBF5-0A20AC96E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064" y="4667752"/>
            <a:ext cx="4692420" cy="43911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08CAEF4-8779-A67B-C177-AE47B0BB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88" y="3523152"/>
            <a:ext cx="9272168" cy="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0EEC74B-42E7-F1FF-1307-5CFAB8F9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04" y="1766170"/>
            <a:ext cx="3489053" cy="606669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93EF8F5-F566-C568-466F-E54B0173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91" y="3143640"/>
            <a:ext cx="2126150" cy="11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F3380C2-0F69-0854-B935-5AA08E6A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6" y="1769122"/>
            <a:ext cx="2000500" cy="30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AD0C5C-1D97-8677-154E-9CED879B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373" y="2928421"/>
            <a:ext cx="1465493" cy="14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0E946F-3C0C-B12A-1E54-D18F8C7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42" y="2951210"/>
            <a:ext cx="2344789" cy="14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975300-EF51-F5BB-F0D6-E05F532FC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198" y="3047357"/>
            <a:ext cx="1215235" cy="13551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726D7C-107B-D034-11B0-470523016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9458" y="5541029"/>
            <a:ext cx="6712140" cy="4051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52FD6C-63ED-7838-01B3-5419B52EB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01" y="5040013"/>
            <a:ext cx="3862858" cy="3274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EDA370-3DA7-E545-1670-C38201FFF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47" y="5565827"/>
            <a:ext cx="4218564" cy="3555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D316F89-0488-7582-551F-381757DD5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401" y="6073730"/>
            <a:ext cx="3973684" cy="34176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3FC5328-1113-EB87-2011-C86ABB98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40" y="2471862"/>
            <a:ext cx="8631652" cy="40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17565 -0.2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581564" y="1561711"/>
            <a:ext cx="3632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</a:rPr>
              <a:t>对象</a:t>
            </a:r>
            <a:r>
              <a:rPr lang="zh-CN" altLang="en-US" sz="1600" dirty="0"/>
              <a:t>本质上</a:t>
            </a:r>
            <a:r>
              <a:rPr lang="zh-CN" altLang="en-US" sz="1600" dirty="0">
                <a:solidFill>
                  <a:srgbClr val="C00000"/>
                </a:solidFill>
              </a:rPr>
              <a:t>是一种特殊的数据结构。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C73F04-7A9D-56D0-9ADE-6BDE9655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8" y="981917"/>
            <a:ext cx="8163485" cy="3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998C80-58B6-2611-F5B2-F56D78BBA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83" y="2180850"/>
            <a:ext cx="3234734" cy="34619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06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581564" y="1561711"/>
            <a:ext cx="3632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</a:rPr>
              <a:t>对象</a:t>
            </a:r>
            <a:r>
              <a:rPr lang="zh-CN" altLang="en-US" sz="1600" dirty="0"/>
              <a:t>本质上</a:t>
            </a:r>
            <a:r>
              <a:rPr lang="zh-CN" altLang="en-US" sz="1600" dirty="0">
                <a:solidFill>
                  <a:srgbClr val="C00000"/>
                </a:solidFill>
              </a:rPr>
              <a:t>是一种特殊的数据结构。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C73F04-7A9D-56D0-9ADE-6BDE9655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8" y="981917"/>
            <a:ext cx="8163485" cy="3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F54809-B8B5-6015-2728-4A614A6B8990}"/>
              </a:ext>
            </a:extLst>
          </p:cNvPr>
          <p:cNvSpPr txBox="1"/>
          <p:nvPr/>
        </p:nvSpPr>
        <p:spPr>
          <a:xfrm>
            <a:off x="740505" y="2096875"/>
            <a:ext cx="4175716" cy="438171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CA765C-9E30-1A8C-8E50-632EDDD90D3B}"/>
              </a:ext>
            </a:extLst>
          </p:cNvPr>
          <p:cNvSpPr txBox="1"/>
          <p:nvPr/>
        </p:nvSpPr>
        <p:spPr>
          <a:xfrm>
            <a:off x="1287092" y="2574921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s1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699F3E-6922-2781-A2AB-112AAD8612A7}"/>
              </a:ext>
            </a:extLst>
          </p:cNvPr>
          <p:cNvSpPr txBox="1"/>
          <p:nvPr/>
        </p:nvSpPr>
        <p:spPr>
          <a:xfrm>
            <a:off x="1287092" y="4314626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仔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F1829A4-3044-C433-97ED-4FA65071E973}"/>
              </a:ext>
            </a:extLst>
          </p:cNvPr>
          <p:cNvCxnSpPr/>
          <p:nvPr/>
        </p:nvCxnSpPr>
        <p:spPr>
          <a:xfrm>
            <a:off x="2115670" y="4594053"/>
            <a:ext cx="365257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03AAE6D-5B3C-F63D-7F10-D7684C00A651}"/>
              </a:ext>
            </a:extLst>
          </p:cNvPr>
          <p:cNvCxnSpPr/>
          <p:nvPr/>
        </p:nvCxnSpPr>
        <p:spPr>
          <a:xfrm>
            <a:off x="2115670" y="2863866"/>
            <a:ext cx="365257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8B4F8817-72A0-422C-179B-94B4FF646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1" y="2169829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A5F024-FFA4-0277-4FCF-54F8BC3DB7AC}"/>
              </a:ext>
            </a:extLst>
          </p:cNvPr>
          <p:cNvSpPr txBox="1"/>
          <p:nvPr/>
        </p:nvSpPr>
        <p:spPr>
          <a:xfrm>
            <a:off x="6960995" y="2640027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播妞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819AFD-75C3-27C8-C92F-553A9E7E9038}"/>
              </a:ext>
            </a:extLst>
          </p:cNvPr>
          <p:cNvSpPr txBox="1"/>
          <p:nvPr/>
        </p:nvSpPr>
        <p:spPr>
          <a:xfrm>
            <a:off x="6946485" y="2977476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0ACE9-E70C-528E-3532-C0A4866CE60D}"/>
              </a:ext>
            </a:extLst>
          </p:cNvPr>
          <p:cNvSpPr txBox="1"/>
          <p:nvPr/>
        </p:nvSpPr>
        <p:spPr>
          <a:xfrm>
            <a:off x="6960980" y="3313500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188A353-E546-A92B-6B4E-E1231A0B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1" y="4430103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9BB97F-76BD-9F3B-D8E2-82DE059F6123}"/>
              </a:ext>
            </a:extLst>
          </p:cNvPr>
          <p:cNvSpPr txBox="1"/>
          <p:nvPr/>
        </p:nvSpPr>
        <p:spPr>
          <a:xfrm>
            <a:off x="6978982" y="4891455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仔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33B618-904F-7F9E-AB64-FF92AB9D5EE3}"/>
              </a:ext>
            </a:extLst>
          </p:cNvPr>
          <p:cNvSpPr txBox="1"/>
          <p:nvPr/>
        </p:nvSpPr>
        <p:spPr>
          <a:xfrm>
            <a:off x="6996912" y="5204692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4FB8AE-8D8E-6599-90C8-9F3125E722A3}"/>
              </a:ext>
            </a:extLst>
          </p:cNvPr>
          <p:cNvSpPr txBox="1"/>
          <p:nvPr/>
        </p:nvSpPr>
        <p:spPr>
          <a:xfrm>
            <a:off x="6976908" y="5536225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  <p:bldP spid="6" grpId="1"/>
      <p:bldP spid="9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16e25ef-f585-4f12-abc3-c5afb56108d2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f0mlct">
      <a:majorFont>
        <a:latin typeface=""/>
        <a:ea typeface="阿里巴巴普惠体"/>
        <a:cs typeface=""/>
      </a:majorFont>
      <a:minorFont>
        <a:latin typeface="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109263</TotalTime>
  <Words>4824</Words>
  <Application>Microsoft Office PowerPoint</Application>
  <PresentationFormat>宽屏</PresentationFormat>
  <Paragraphs>595</Paragraphs>
  <Slides>49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74" baseType="lpstr">
      <vt:lpstr>Alibaba PuHuiTi B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华文楷体</vt:lpstr>
      <vt:lpstr>思源黑体 CN Bold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面向对象编程</vt:lpstr>
      <vt:lpstr>PowerPoint 演示文稿</vt:lpstr>
      <vt:lpstr>PowerPoint 演示文稿</vt:lpstr>
      <vt:lpstr>PowerPoint 演示文稿</vt:lpstr>
      <vt:lpstr>PowerPoint 演示文稿</vt:lpstr>
      <vt:lpstr>深刻认识面向对象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关于this关键字，同学们要达成的目标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关于构造器，需要同学们掌握的目标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关于实体JavaBean(实体类)，需要同学们达成的目标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8755</cp:revision>
  <dcterms:created xsi:type="dcterms:W3CDTF">2020-03-31T02:23:27Z</dcterms:created>
  <dcterms:modified xsi:type="dcterms:W3CDTF">2022-07-31T03:23:35Z</dcterms:modified>
</cp:coreProperties>
</file>